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64" r:id="rId4"/>
    <p:sldId id="276" r:id="rId5"/>
    <p:sldId id="265" r:id="rId6"/>
    <p:sldId id="267" r:id="rId7"/>
    <p:sldId id="270" r:id="rId8"/>
    <p:sldId id="271" r:id="rId9"/>
    <p:sldId id="263" r:id="rId10"/>
    <p:sldId id="268" r:id="rId11"/>
    <p:sldId id="266" r:id="rId12"/>
    <p:sldId id="272" r:id="rId13"/>
    <p:sldId id="273" r:id="rId14"/>
    <p:sldId id="260" r:id="rId15"/>
    <p:sldId id="278" r:id="rId16"/>
    <p:sldId id="275" r:id="rId17"/>
    <p:sldId id="269" r:id="rId18"/>
    <p:sldId id="261" r:id="rId19"/>
    <p:sldId id="279" r:id="rId20"/>
    <p:sldId id="259" r:id="rId21"/>
    <p:sldId id="274" r:id="rId22"/>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06" autoAdjust="0"/>
  </p:normalViewPr>
  <p:slideViewPr>
    <p:cSldViewPr>
      <p:cViewPr varScale="1">
        <p:scale>
          <a:sx n="65" d="100"/>
          <a:sy n="65" d="100"/>
        </p:scale>
        <p:origin x="601" y="6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43AA264-FA38-45C8-884E-B4691E5C43B9}" type="datetimeFigureOut">
              <a:rPr lang="de-DE" smtClean="0"/>
              <a:pPr/>
              <a:t>30.04.2020</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BD6D9A8-7B51-49FE-B4DB-55090020F98C}" type="slidenum">
              <a:rPr lang="de-CH" smtClean="0"/>
              <a:pPr/>
              <a:t>‹Nr.›</a:t>
            </a:fld>
            <a:endParaRPr lang="de-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a:buNone/>
            </a:pPr>
            <a:r>
              <a:rPr lang="de-CH" sz="1200" b="1" dirty="0" err="1">
                <a:solidFill>
                  <a:schemeClr val="tx1"/>
                </a:solidFill>
              </a:rPr>
              <a:t>Köfferli</a:t>
            </a:r>
            <a:r>
              <a:rPr lang="de-CH" sz="1200" b="1" baseline="0" dirty="0">
                <a:solidFill>
                  <a:schemeClr val="tx1"/>
                </a:solidFill>
              </a:rPr>
              <a:t> auspacken und aufzeigen was in jedem vorhanden ist – sowie Ideen:</a:t>
            </a:r>
          </a:p>
          <a:p>
            <a:pPr marL="0" indent="0">
              <a:buNone/>
            </a:pPr>
            <a:endParaRPr lang="de-CH" sz="1200" b="1" dirty="0">
              <a:solidFill>
                <a:schemeClr val="tx1"/>
              </a:solidFill>
            </a:endParaRPr>
          </a:p>
          <a:p>
            <a:pPr marL="0" indent="0">
              <a:buFontTx/>
              <a:buChar char="-"/>
            </a:pPr>
            <a:r>
              <a:rPr lang="de-CH" sz="1200" b="0" dirty="0">
                <a:solidFill>
                  <a:schemeClr val="tx1"/>
                </a:solidFill>
              </a:rPr>
              <a:t>Tagebuch der guten Momente</a:t>
            </a:r>
          </a:p>
          <a:p>
            <a:pPr marL="0" indent="0">
              <a:buFontTx/>
              <a:buChar char="-"/>
            </a:pPr>
            <a:r>
              <a:rPr lang="de-CH" sz="1200" b="0" dirty="0">
                <a:solidFill>
                  <a:schemeClr val="tx1"/>
                </a:solidFill>
              </a:rPr>
              <a:t>Tee und</a:t>
            </a:r>
            <a:r>
              <a:rPr lang="de-CH" sz="1200" b="0" baseline="0" dirty="0">
                <a:solidFill>
                  <a:schemeClr val="tx1"/>
                </a:solidFill>
              </a:rPr>
              <a:t> Kaffee</a:t>
            </a:r>
          </a:p>
          <a:p>
            <a:pPr marL="0" indent="0">
              <a:buFontTx/>
              <a:buChar char="-"/>
            </a:pPr>
            <a:endParaRPr lang="de-CH" sz="1200" b="0" dirty="0">
              <a:solidFill>
                <a:schemeClr val="tx1"/>
              </a:solidFill>
            </a:endParaRPr>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4BD6D9A8-7B51-49FE-B4DB-55090020F98C}" type="slidenum">
              <a:rPr lang="de-CH" smtClean="0"/>
              <a:pPr/>
              <a:t>11</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4BD6D9A8-7B51-49FE-B4DB-55090020F98C}" type="slidenum">
              <a:rPr lang="de-CH" smtClean="0"/>
              <a:pPr/>
              <a:t>12</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4BD6D9A8-7B51-49FE-B4DB-55090020F98C}" type="slidenum">
              <a:rPr lang="de-CH" smtClean="0"/>
              <a:pPr/>
              <a:t>13</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Was ist hier</a:t>
            </a:r>
            <a:r>
              <a:rPr lang="de-CH" baseline="0" dirty="0"/>
              <a:t> mit Krise gemeint?</a:t>
            </a:r>
            <a:br>
              <a:rPr lang="de-CH" baseline="0" dirty="0"/>
            </a:br>
            <a:r>
              <a:rPr lang="en-GB" dirty="0"/>
              <a:t>gr./lat.: </a:t>
            </a:r>
            <a:r>
              <a:rPr lang="de-DE" dirty="0"/>
              <a:t>Entscheidung, Wendung, schwierige Situation, sensible Phase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schmerzhafter seelischer Zustand der Überforderung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a:t>
            </a:r>
            <a:r>
              <a:rPr lang="de-DE" baseline="0" dirty="0"/>
              <a:t> Frage ist nicht, was macht krank – sondern was erhält gesund!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a:t>Resilienz</a:t>
            </a:r>
            <a:r>
              <a:rPr lang="de-DE" baseline="0" dirty="0"/>
              <a:t> ist die geheimnisvolle Kraft, Widerstand zu leisten, gegen die Zumutungen der Umwelt oder aus einer deprimierenden Situation wieder ins volle Leben zurückzukehren. Egal was kommt – das wirft mich nicht um</a:t>
            </a:r>
            <a:endParaRPr lang="en-GB"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14</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Was ist hier</a:t>
            </a:r>
            <a:r>
              <a:rPr lang="de-CH" baseline="0" dirty="0"/>
              <a:t> mit Krise gemeint?</a:t>
            </a:r>
            <a:br>
              <a:rPr lang="de-CH" baseline="0" dirty="0"/>
            </a:br>
            <a:r>
              <a:rPr lang="en-GB" dirty="0"/>
              <a:t>gr./lat.: </a:t>
            </a:r>
            <a:r>
              <a:rPr lang="de-DE" dirty="0"/>
              <a:t>Entscheidung, Wendung, schwierige Situation, sensible Phase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schmerzhafter seelischer Zustand der Überforderung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Die</a:t>
            </a:r>
            <a:r>
              <a:rPr lang="de-DE" baseline="0" dirty="0"/>
              <a:t> Frage ist nicht, was macht krank – sondern was erhält gesund!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a:t>Resilienz</a:t>
            </a:r>
            <a:r>
              <a:rPr lang="de-DE" baseline="0" dirty="0"/>
              <a:t> ist die geheimnisvolle Kraft, Widerstand zu leisten, gegen die Zumutungen der Umwelt oder aus einer deprimierenden Situation wieder ins volle Leben zurückzukehren. Egal was kommt – das wirft mich nicht um</a:t>
            </a:r>
            <a:endParaRPr lang="en-GB"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15</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68580" indent="0" algn="ctr">
              <a:buNone/>
            </a:pPr>
            <a:r>
              <a:rPr lang="de-CH" sz="1200" b="1" dirty="0">
                <a:solidFill>
                  <a:schemeClr val="tx1"/>
                </a:solidFill>
              </a:rPr>
              <a:t>Der Fluss ist der Strom des Lebens.</a:t>
            </a:r>
          </a:p>
          <a:p>
            <a:pPr marL="68580" indent="0" algn="ctr">
              <a:buNone/>
            </a:pPr>
            <a:r>
              <a:rPr lang="de-CH" sz="1200" b="1" dirty="0">
                <a:solidFill>
                  <a:schemeClr val="tx1"/>
                </a:solidFill>
              </a:rPr>
              <a:t>Meine Frage:</a:t>
            </a:r>
          </a:p>
          <a:p>
            <a:pPr marL="68580" indent="0" algn="ctr">
              <a:buNone/>
            </a:pPr>
            <a:r>
              <a:rPr lang="de-CH" sz="1200" b="1" i="1" dirty="0">
                <a:solidFill>
                  <a:schemeClr val="tx1"/>
                </a:solidFill>
              </a:rPr>
              <a:t>«wie wird man, wo immer man sich in dem Fluss befindet, dessen Natur von historischen, soziostrukturellen und physikalischen Umweltbedingungen bestimmt wird, ein guter Schwimmer?»</a:t>
            </a:r>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16</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a:buNone/>
            </a:pPr>
            <a:r>
              <a:rPr lang="de-CH" sz="1200" b="1" dirty="0">
                <a:solidFill>
                  <a:schemeClr val="tx1"/>
                </a:solidFill>
              </a:rPr>
              <a:t>Akzeptanz:</a:t>
            </a:r>
          </a:p>
          <a:p>
            <a:pPr marL="0" indent="0">
              <a:buNone/>
            </a:pPr>
            <a:r>
              <a:rPr lang="de-CH" sz="1200" b="0" dirty="0">
                <a:solidFill>
                  <a:schemeClr val="tx1"/>
                </a:solidFill>
              </a:rPr>
              <a:t>Annehmen</a:t>
            </a:r>
            <a:r>
              <a:rPr lang="de-CH" sz="1200" b="0" baseline="0" dirty="0">
                <a:solidFill>
                  <a:schemeClr val="tx1"/>
                </a:solidFill>
              </a:rPr>
              <a:t> – es ist wie es ist. Akzeptanz heisst nicht dies auch gut zu finden, vielmehr zu akzeptieren, dass es uns nicht weiterbringt Energie für Dinge zu verwenden, die unveränderbar sind, – zu akzeptieren, dass Veränderungen zum Leben gehören.</a:t>
            </a:r>
            <a:br>
              <a:rPr lang="de-CH" sz="1200" b="0" baseline="0" dirty="0">
                <a:solidFill>
                  <a:schemeClr val="tx1"/>
                </a:solidFill>
              </a:rPr>
            </a:br>
            <a:r>
              <a:rPr lang="de-CH" sz="1200" b="0" baseline="0" dirty="0">
                <a:solidFill>
                  <a:schemeClr val="tx1"/>
                </a:solidFill>
              </a:rPr>
              <a:t>Auch Angst und Wut akzeptieren und diesen Gefühlen Raum geben aber nicht darin verweilen.</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Optimismus</a:t>
            </a:r>
            <a:r>
              <a:rPr lang="de-CH" sz="1200" b="0" baseline="0" dirty="0">
                <a:solidFill>
                  <a:schemeClr val="tx1"/>
                </a:solidFill>
              </a:rPr>
              <a:t>:</a:t>
            </a:r>
          </a:p>
          <a:p>
            <a:pPr marL="0" indent="0">
              <a:buNone/>
            </a:pPr>
            <a:r>
              <a:rPr lang="de-CH" sz="1200" b="0" baseline="0" dirty="0">
                <a:solidFill>
                  <a:schemeClr val="tx1"/>
                </a:solidFill>
              </a:rPr>
              <a:t>Vertrauen </a:t>
            </a:r>
            <a:r>
              <a:rPr lang="de-CH" sz="1200" b="0" kern="1200" baseline="0" dirty="0">
                <a:solidFill>
                  <a:schemeClr val="tx1"/>
                </a:solidFill>
                <a:latin typeface="+mn-lt"/>
                <a:ea typeface="+mn-ea"/>
                <a:cs typeface="+mn-cs"/>
              </a:rPr>
              <a:t>darauf</a:t>
            </a:r>
            <a:r>
              <a:rPr lang="de-CH" sz="1200" b="0" baseline="0" dirty="0">
                <a:solidFill>
                  <a:schemeClr val="tx1"/>
                </a:solidFill>
              </a:rPr>
              <a:t>, dass es besser wird (will nicht heissen, das gesundheitlicher Zustand besser wird, sondern vertrauen, dass der Umgang damit besser wird )</a:t>
            </a:r>
          </a:p>
          <a:p>
            <a:pPr marL="0" indent="0">
              <a:buNone/>
            </a:pPr>
            <a:r>
              <a:rPr lang="de-CH" sz="1200" b="0" baseline="0" dirty="0">
                <a:solidFill>
                  <a:schemeClr val="tx1"/>
                </a:solidFill>
              </a:rPr>
              <a:t>Vermeiden Sie es Krisen als unüberwindbar zu sehen, Bewahren Sie ein hoffnungsvolle Haltung</a:t>
            </a:r>
          </a:p>
          <a:p>
            <a:pPr marL="0" indent="0">
              <a:buNone/>
            </a:pPr>
            <a:r>
              <a:rPr lang="de-CH" sz="1200" b="0" baseline="0" dirty="0" err="1">
                <a:solidFill>
                  <a:schemeClr val="tx1"/>
                </a:solidFill>
              </a:rPr>
              <a:t>Lachyoga</a:t>
            </a:r>
            <a:r>
              <a:rPr lang="de-CH" sz="1200" b="0" baseline="0" dirty="0">
                <a:solidFill>
                  <a:schemeClr val="tx1"/>
                </a:solidFill>
              </a:rPr>
              <a:t>?</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Selbstwirksamkeit</a:t>
            </a:r>
            <a:r>
              <a:rPr lang="de-CH" sz="1200" b="0" baseline="0" dirty="0">
                <a:solidFill>
                  <a:schemeClr val="tx1"/>
                </a:solidFill>
              </a:rPr>
              <a:t>:</a:t>
            </a:r>
          </a:p>
          <a:p>
            <a:pPr marL="0" indent="0">
              <a:buNone/>
            </a:pPr>
            <a:r>
              <a:rPr lang="de-CH" sz="1200" b="0" baseline="0" dirty="0">
                <a:solidFill>
                  <a:schemeClr val="tx1"/>
                </a:solidFill>
              </a:rPr>
              <a:t>Eigene Bedürfnisse beachten (für sich sorgen und achtsam sein). Positive Einstellung, positives Selbstbild – je grösser Wohlbefinden, desto grösser wird Selbstwirksamkeit, Entscheid treffen und ihren Weg gehen, schenken Sie sich neue Erfahrungen (Entscheidungsfreudig sein)</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Verantwortung</a:t>
            </a:r>
            <a:r>
              <a:rPr lang="de-CH" sz="1200" b="0" baseline="0" dirty="0">
                <a:solidFill>
                  <a:schemeClr val="tx1"/>
                </a:solidFill>
              </a:rPr>
              <a:t>:</a:t>
            </a:r>
          </a:p>
          <a:p>
            <a:pPr marL="0" indent="0">
              <a:buNone/>
            </a:pPr>
            <a:r>
              <a:rPr lang="de-CH" sz="1200" b="0" baseline="0" dirty="0">
                <a:solidFill>
                  <a:schemeClr val="tx1"/>
                </a:solidFill>
              </a:rPr>
              <a:t>Opferrolle verlassen. Auch ihre eigenen (Leistungs-) Grenzen akzeptieren</a:t>
            </a:r>
            <a:br>
              <a:rPr lang="de-CH" sz="1200" b="0" baseline="0" dirty="0">
                <a:solidFill>
                  <a:schemeClr val="tx1"/>
                </a:solidFill>
              </a:rPr>
            </a:br>
            <a:r>
              <a:rPr lang="de-CH" sz="1200" b="0" baseline="0" dirty="0">
                <a:solidFill>
                  <a:schemeClr val="tx1"/>
                </a:solidFill>
              </a:rPr>
              <a:t>Wir können Erlebtes und auch Krankheiten nicht rückgängig machen – aber wir entscheiden, wie wir damit umgehen</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Netzwerkorientierung</a:t>
            </a:r>
            <a:r>
              <a:rPr lang="de-CH" sz="1200" b="0" baseline="0" dirty="0">
                <a:solidFill>
                  <a:schemeClr val="tx1"/>
                </a:solidFill>
              </a:rPr>
              <a:t>:</a:t>
            </a:r>
          </a:p>
          <a:p>
            <a:pPr marL="0" indent="0">
              <a:buNone/>
            </a:pPr>
            <a:r>
              <a:rPr lang="de-CH" sz="1200" b="0" baseline="0" dirty="0">
                <a:solidFill>
                  <a:schemeClr val="tx1"/>
                </a:solidFill>
              </a:rPr>
              <a:t>Um Hilfe bitten, Hilfe annehmen, Kontakte knüpfen und in persönliches Netzwerk investieren</a:t>
            </a:r>
          </a:p>
          <a:p>
            <a:pPr marL="0" indent="0">
              <a:buNone/>
            </a:pPr>
            <a:r>
              <a:rPr lang="de-CH" sz="1200" b="0" baseline="0" dirty="0">
                <a:solidFill>
                  <a:schemeClr val="tx1"/>
                </a:solidFill>
              </a:rPr>
              <a:t>Verbindungen analysieren: -Wer stärkt Sie – neutrale Verbindungen – Wer zieht Energie ab -&gt; in welche Beziehungen wollen Sie investieren</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Lösungsorientierung</a:t>
            </a:r>
            <a:r>
              <a:rPr lang="de-CH" sz="1200" b="0" baseline="0" dirty="0">
                <a:solidFill>
                  <a:schemeClr val="tx1"/>
                </a:solidFill>
              </a:rPr>
              <a:t>:</a:t>
            </a:r>
          </a:p>
          <a:p>
            <a:pPr marL="0" indent="0">
              <a:buNone/>
            </a:pPr>
            <a:r>
              <a:rPr lang="de-CH" sz="1200" b="0" baseline="0" dirty="0">
                <a:solidFill>
                  <a:schemeClr val="tx1"/>
                </a:solidFill>
              </a:rPr>
              <a:t>Dinge angehen, aktiv werden, Lebenswünsche entdecken</a:t>
            </a:r>
          </a:p>
          <a:p>
            <a:pPr marL="0" indent="0">
              <a:buNone/>
            </a:pPr>
            <a:r>
              <a:rPr lang="de-CH" sz="1200" b="0" baseline="0" dirty="0">
                <a:solidFill>
                  <a:schemeClr val="tx1"/>
                </a:solidFill>
              </a:rPr>
              <a:t>3 immer wieder – bis zum </a:t>
            </a:r>
            <a:r>
              <a:rPr lang="de-CH" sz="1200" b="0" baseline="0" dirty="0" err="1">
                <a:solidFill>
                  <a:schemeClr val="tx1"/>
                </a:solidFill>
              </a:rPr>
              <a:t>excellenten</a:t>
            </a:r>
            <a:r>
              <a:rPr lang="de-CH" sz="1200" b="0" baseline="0" dirty="0">
                <a:solidFill>
                  <a:schemeClr val="tx1"/>
                </a:solidFill>
              </a:rPr>
              <a:t> Ergebnis zu durchlaufende Phasen: </a:t>
            </a:r>
            <a:br>
              <a:rPr lang="de-CH" sz="1200" b="0" baseline="0" dirty="0">
                <a:solidFill>
                  <a:schemeClr val="tx1"/>
                </a:solidFill>
              </a:rPr>
            </a:br>
            <a:r>
              <a:rPr lang="de-CH" sz="1200" b="0" baseline="0" dirty="0">
                <a:solidFill>
                  <a:schemeClr val="tx1"/>
                </a:solidFill>
              </a:rPr>
              <a:t>- Träumen</a:t>
            </a:r>
          </a:p>
          <a:p>
            <a:pPr marL="0" indent="0">
              <a:buFontTx/>
              <a:buChar char="-"/>
            </a:pPr>
            <a:r>
              <a:rPr lang="de-CH" sz="1200" b="0" baseline="0" dirty="0">
                <a:solidFill>
                  <a:schemeClr val="tx1"/>
                </a:solidFill>
              </a:rPr>
              <a:t> Planen</a:t>
            </a:r>
          </a:p>
          <a:p>
            <a:pPr marL="0" indent="0">
              <a:buFontTx/>
              <a:buChar char="-"/>
            </a:pPr>
            <a:r>
              <a:rPr lang="de-CH" sz="1200" b="0" baseline="0" dirty="0">
                <a:solidFill>
                  <a:schemeClr val="tx1"/>
                </a:solidFill>
              </a:rPr>
              <a:t> kritisieren (Verbessern Umsetzungspläne)</a:t>
            </a:r>
          </a:p>
          <a:p>
            <a:pPr marL="0" indent="0">
              <a:buNone/>
            </a:pPr>
            <a:endParaRPr lang="de-CH" sz="1200" b="0" baseline="0" dirty="0">
              <a:solidFill>
                <a:schemeClr val="tx1"/>
              </a:solidFill>
            </a:endParaRPr>
          </a:p>
          <a:p>
            <a:pPr marL="0" indent="0">
              <a:buNone/>
            </a:pPr>
            <a:r>
              <a:rPr lang="de-CH" sz="1200" b="1" kern="1200" dirty="0">
                <a:solidFill>
                  <a:schemeClr val="tx1"/>
                </a:solidFill>
                <a:latin typeface="+mn-lt"/>
                <a:ea typeface="+mn-ea"/>
                <a:cs typeface="+mn-cs"/>
              </a:rPr>
              <a:t>Zukunftsorientierung</a:t>
            </a:r>
            <a:r>
              <a:rPr lang="de-CH" sz="1200" b="0" baseline="0" dirty="0">
                <a:solidFill>
                  <a:schemeClr val="tx1"/>
                </a:solidFill>
              </a:rPr>
              <a:t>:</a:t>
            </a:r>
          </a:p>
          <a:p>
            <a:pPr marL="0" indent="0">
              <a:buNone/>
            </a:pPr>
            <a:r>
              <a:rPr lang="de-CH" sz="1200" b="0" baseline="0" dirty="0">
                <a:solidFill>
                  <a:schemeClr val="tx1"/>
                </a:solidFill>
              </a:rPr>
              <a:t>Lebensplan und sorgen Sie für die Realisierung Ihrer Pläne</a:t>
            </a:r>
          </a:p>
          <a:p>
            <a:pPr marL="0" indent="0">
              <a:buNone/>
            </a:pPr>
            <a:r>
              <a:rPr lang="de-CH" sz="1200" b="0" baseline="0" dirty="0">
                <a:solidFill>
                  <a:schemeClr val="tx1"/>
                </a:solidFill>
              </a:rPr>
              <a:t>Alles im Leben hat seine Zeit – von der Krise zur Chance</a:t>
            </a:r>
            <a:endParaRPr lang="de-CH" sz="1200" b="0" dirty="0">
              <a:solidFill>
                <a:schemeClr val="tx1"/>
              </a:solidFill>
            </a:endParaRPr>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17</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Was macht</a:t>
            </a:r>
            <a:r>
              <a:rPr lang="de-CH" baseline="0" dirty="0"/>
              <a:t> Sie zum guten Schwimmer im Lebensfluss?</a:t>
            </a:r>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18</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Welcher der 7 Faktoren zur Förderung der </a:t>
            </a:r>
            <a:r>
              <a:rPr lang="de-CH" dirty="0" err="1"/>
              <a:t>Resilienz</a:t>
            </a:r>
            <a:r>
              <a:rPr lang="de-CH" dirty="0"/>
              <a:t> erscheint Ihnen spontan als für Sie persönlich umsetzbar?</a:t>
            </a:r>
          </a:p>
          <a:p>
            <a:r>
              <a:rPr lang="de-CH" dirty="0"/>
              <a:t>Tauschen Sie sich über Ihre Erkenntnis mit dem Sitznachbarn aus</a:t>
            </a:r>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21</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4BD6D9A8-7B51-49FE-B4DB-55090020F98C}" type="slidenum">
              <a:rPr lang="de-CH" smtClean="0"/>
              <a:pPr/>
              <a:t>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0" i="0" kern="1200" dirty="0">
                <a:solidFill>
                  <a:schemeClr val="tx1"/>
                </a:solidFill>
                <a:latin typeface="+mn-lt"/>
                <a:ea typeface="+mn-ea"/>
                <a:cs typeface="+mn-cs"/>
              </a:rPr>
              <a:t>Der </a:t>
            </a:r>
            <a:r>
              <a:rPr lang="de-CH" sz="1200" b="0" i="0" kern="1200" dirty="0" err="1">
                <a:solidFill>
                  <a:schemeClr val="tx1"/>
                </a:solidFill>
                <a:latin typeface="+mn-lt"/>
                <a:ea typeface="+mn-ea"/>
                <a:cs typeface="+mn-cs"/>
              </a:rPr>
              <a:t>salutogenetische</a:t>
            </a:r>
            <a:r>
              <a:rPr lang="de-CH" sz="1200" b="0" i="0" kern="1200" dirty="0">
                <a:solidFill>
                  <a:schemeClr val="tx1"/>
                </a:solidFill>
                <a:latin typeface="+mn-lt"/>
                <a:ea typeface="+mn-ea"/>
                <a:cs typeface="+mn-cs"/>
              </a:rPr>
              <a:t> Ansatz beschäftigt sich ganz im Gegensatz zur Pathogenese nicht mit der Frage „Warum wird der Mensch krank“, sondern eben mit der Fragestellung: „Was hält ihn gesund.“ Gerade am Anfang seiner Forschung stand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in der akademischen Welt mit seinem Ansatz ziemlich alleine da, ist sein Ansatz doch völlig kontrovers zur klassischen Medizin zu betrachten. Doch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bzw. die </a:t>
            </a:r>
            <a:r>
              <a:rPr lang="de-CH" sz="1200" b="0" i="0" kern="1200" dirty="0" err="1">
                <a:solidFill>
                  <a:schemeClr val="tx1"/>
                </a:solidFill>
                <a:latin typeface="+mn-lt"/>
                <a:ea typeface="+mn-ea"/>
                <a:cs typeface="+mn-cs"/>
              </a:rPr>
              <a:t>Salutogenese</a:t>
            </a:r>
            <a:r>
              <a:rPr lang="de-CH" sz="1200" b="0" i="0" kern="1200" dirty="0">
                <a:solidFill>
                  <a:schemeClr val="tx1"/>
                </a:solidFill>
                <a:latin typeface="+mn-lt"/>
                <a:ea typeface="+mn-ea"/>
                <a:cs typeface="+mn-cs"/>
              </a:rPr>
              <a:t> schließt die Pathogenese grundsätzlich nicht aus, sondern bedient sich ihrer genau so als Ressource für die Gesundheit.</a:t>
            </a:r>
          </a:p>
          <a:p>
            <a:endParaRPr lang="de-CH" dirty="0"/>
          </a:p>
          <a:p>
            <a:endParaRPr lang="de-CH" dirty="0"/>
          </a:p>
          <a:p>
            <a:endParaRPr lang="de-CH" dirty="0"/>
          </a:p>
          <a:p>
            <a:endParaRPr lang="de-CH" dirty="0"/>
          </a:p>
          <a:p>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3</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err="1"/>
              <a:t>Salutogenese</a:t>
            </a:r>
            <a:r>
              <a:rPr lang="de-CH" dirty="0"/>
              <a:t>-Modell: Warum werden einige Menschen bei vergleichbaren Situationen oder Belastungen krank und andere bleiben gesund?</a:t>
            </a:r>
          </a:p>
          <a:p>
            <a:endParaRPr lang="de-CH" dirty="0"/>
          </a:p>
          <a:p>
            <a:endParaRPr lang="de-CH" dirty="0"/>
          </a:p>
          <a:p>
            <a:endParaRPr lang="de-CH" dirty="0"/>
          </a:p>
          <a:p>
            <a:endParaRPr lang="de-CH" dirty="0"/>
          </a:p>
          <a:p>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0" i="0" kern="1200" dirty="0">
                <a:solidFill>
                  <a:schemeClr val="tx1"/>
                </a:solidFill>
                <a:latin typeface="+mn-lt"/>
                <a:ea typeface="+mn-ea"/>
                <a:cs typeface="+mn-cs"/>
              </a:rPr>
              <a:t>Für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bewegt sich der Mensch ständig auf einem Kontinuum zwischen Gesundheit und Krankheit. </a:t>
            </a:r>
          </a:p>
          <a:p>
            <a:endParaRPr lang="de-CH"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a:t>Was kann uns helfen uns in Richtung Gesundheit</a:t>
            </a:r>
            <a:r>
              <a:rPr lang="de-CH" baseline="0" dirty="0"/>
              <a:t> auf dem Kontinuum zu bewegen?</a:t>
            </a:r>
            <a:endParaRPr lang="de-CH" dirty="0"/>
          </a:p>
          <a:p>
            <a:endParaRPr lang="de-CH" sz="1200" b="0" i="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4BD6D9A8-7B51-49FE-B4DB-55090020F98C}"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0" i="0" kern="1200" dirty="0">
                <a:solidFill>
                  <a:schemeClr val="tx1"/>
                </a:solidFill>
                <a:latin typeface="+mn-lt"/>
                <a:ea typeface="+mn-ea"/>
                <a:cs typeface="+mn-cs"/>
              </a:rPr>
              <a:t>Damit sich das Verhältnis beider Variablen im Gleichgewicht befindet oder vielleicht sogar mehr Richtung „Gesundheit“ ausschlägt, nutzt der Mensch verschiedene, ihm zur Verfügung stehende Ressourcen. </a:t>
            </a:r>
          </a:p>
          <a:p>
            <a:endParaRPr lang="de-CH" sz="1200" b="0" i="0" kern="1200" dirty="0">
              <a:solidFill>
                <a:schemeClr val="tx1"/>
              </a:solidFill>
              <a:latin typeface="+mn-lt"/>
              <a:ea typeface="+mn-ea"/>
              <a:cs typeface="+mn-cs"/>
            </a:endParaRPr>
          </a:p>
          <a:p>
            <a:r>
              <a:rPr lang="de-CH" sz="1200" b="0" i="0" kern="1200" dirty="0">
                <a:solidFill>
                  <a:schemeClr val="tx1"/>
                </a:solidFill>
                <a:latin typeface="+mn-lt"/>
                <a:ea typeface="+mn-ea"/>
                <a:cs typeface="+mn-cs"/>
              </a:rPr>
              <a:t>So definierte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den Begriff des „Sense </a:t>
            </a:r>
            <a:r>
              <a:rPr lang="de-CH" sz="1200" b="0" i="0" kern="1200" dirty="0" err="1">
                <a:solidFill>
                  <a:schemeClr val="tx1"/>
                </a:solidFill>
                <a:latin typeface="+mn-lt"/>
                <a:ea typeface="+mn-ea"/>
                <a:cs typeface="+mn-cs"/>
              </a:rPr>
              <a:t>of</a:t>
            </a:r>
            <a:r>
              <a:rPr lang="de-CH" sz="1200" b="0" i="0" kern="1200" dirty="0">
                <a:solidFill>
                  <a:schemeClr val="tx1"/>
                </a:solidFill>
                <a:latin typeface="+mn-lt"/>
                <a:ea typeface="+mn-ea"/>
                <a:cs typeface="+mn-cs"/>
              </a:rPr>
              <a:t> </a:t>
            </a:r>
            <a:r>
              <a:rPr lang="de-CH" sz="1200" b="0" i="0" kern="1200" dirty="0" err="1">
                <a:solidFill>
                  <a:schemeClr val="tx1"/>
                </a:solidFill>
                <a:latin typeface="+mn-lt"/>
                <a:ea typeface="+mn-ea"/>
                <a:cs typeface="+mn-cs"/>
              </a:rPr>
              <a:t>Coherence</a:t>
            </a:r>
            <a:r>
              <a:rPr lang="de-CH" sz="1200" b="0" i="0" kern="1200" dirty="0">
                <a:solidFill>
                  <a:schemeClr val="tx1"/>
                </a:solidFill>
                <a:latin typeface="+mn-lt"/>
                <a:ea typeface="+mn-ea"/>
                <a:cs typeface="+mn-cs"/>
              </a:rPr>
              <a:t>“ (SOC), zu Deutsch „Kohärenzsinn“, welcher die Fähigkeit eines Menschen beschreibt, die ihm gebotenen Ressourcen zu nützen, um sich gesund zu halten. Diese Ressourcen können je nach sozialem Umfeld und Umwelt ganz unterschiedlich sein. Nun kommt nach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der SOC ins Spiel, denn es stellt sich nun die Frage, warum zwei Menschen, die dem gleichen Stress ausgesetzt sind und dieselben Ressourcen zur Verfügung haben, dennoch so grundsätzlich verschieden reagieren. Eine Person wird krank, die andere bleibt gesund. Das schließt </a:t>
            </a:r>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auf den unterschiedlich stark ausgeprägten SOC beider Personen.</a:t>
            </a:r>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0" i="0" kern="1200" dirty="0" err="1">
                <a:solidFill>
                  <a:schemeClr val="tx1"/>
                </a:solidFill>
                <a:latin typeface="+mn-lt"/>
                <a:ea typeface="+mn-ea"/>
                <a:cs typeface="+mn-cs"/>
              </a:rPr>
              <a:t>Antonovsky</a:t>
            </a:r>
            <a:r>
              <a:rPr lang="de-CH" sz="1200" b="0" i="0" kern="1200" dirty="0">
                <a:solidFill>
                  <a:schemeClr val="tx1"/>
                </a:solidFill>
                <a:latin typeface="+mn-lt"/>
                <a:ea typeface="+mn-ea"/>
                <a:cs typeface="+mn-cs"/>
              </a:rPr>
              <a:t> definierte den Begriff des „Sense </a:t>
            </a:r>
            <a:r>
              <a:rPr lang="de-CH" sz="1200" b="0" i="0" kern="1200" dirty="0" err="1">
                <a:solidFill>
                  <a:schemeClr val="tx1"/>
                </a:solidFill>
                <a:latin typeface="+mn-lt"/>
                <a:ea typeface="+mn-ea"/>
                <a:cs typeface="+mn-cs"/>
              </a:rPr>
              <a:t>of</a:t>
            </a:r>
            <a:r>
              <a:rPr lang="de-CH" sz="1200" b="0" i="0" kern="1200" dirty="0">
                <a:solidFill>
                  <a:schemeClr val="tx1"/>
                </a:solidFill>
                <a:latin typeface="+mn-lt"/>
                <a:ea typeface="+mn-ea"/>
                <a:cs typeface="+mn-cs"/>
              </a:rPr>
              <a:t> </a:t>
            </a:r>
            <a:r>
              <a:rPr lang="de-CH" sz="1200" b="0" i="0" kern="1200" dirty="0" err="1">
                <a:solidFill>
                  <a:schemeClr val="tx1"/>
                </a:solidFill>
                <a:latin typeface="+mn-lt"/>
                <a:ea typeface="+mn-ea"/>
                <a:cs typeface="+mn-cs"/>
              </a:rPr>
              <a:t>Coherence</a:t>
            </a:r>
            <a:r>
              <a:rPr lang="de-CH" sz="1200" b="0" i="0" kern="1200" dirty="0">
                <a:solidFill>
                  <a:schemeClr val="tx1"/>
                </a:solidFill>
                <a:latin typeface="+mn-lt"/>
                <a:ea typeface="+mn-ea"/>
                <a:cs typeface="+mn-cs"/>
              </a:rPr>
              <a:t>“ (SOC), zu Deutsch „Kohärenzsinn“, welcher die Fähigkeit eines Menschen beschreibt, die ihm gebotenen Ressourcen zu nützen, um sich gesund zu halten.</a:t>
            </a:r>
          </a:p>
          <a:p>
            <a:endParaRPr lang="de-CH" sz="1200" b="0" i="0" kern="1200" dirty="0">
              <a:solidFill>
                <a:schemeClr val="tx1"/>
              </a:solidFill>
              <a:latin typeface="+mn-lt"/>
              <a:ea typeface="+mn-ea"/>
              <a:cs typeface="+mn-cs"/>
            </a:endParaRPr>
          </a:p>
          <a:p>
            <a:endParaRPr lang="de-CH" dirty="0"/>
          </a:p>
          <a:p>
            <a:endParaRPr lang="de-CH" dirty="0"/>
          </a:p>
          <a:p>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257175" algn="l" defTabSz="914400" rtl="0" eaLnBrk="1" fontAlgn="auto" latinLnBrk="0" hangingPunct="1">
              <a:lnSpc>
                <a:spcPct val="90000"/>
              </a:lnSpc>
              <a:spcBef>
                <a:spcPts val="0"/>
              </a:spcBef>
              <a:spcAft>
                <a:spcPts val="0"/>
              </a:spcAft>
              <a:buClrTx/>
              <a:buSzTx/>
              <a:buFontTx/>
              <a:buNone/>
              <a:tabLst/>
              <a:defRPr/>
            </a:pPr>
            <a:r>
              <a:rPr lang="de-CH" sz="1200" b="1" dirty="0">
                <a:solidFill>
                  <a:srgbClr val="FF309C"/>
                </a:solidFill>
              </a:rPr>
              <a:t>Kohärenzsinn</a:t>
            </a:r>
            <a:r>
              <a:rPr lang="de-CH" sz="1200" dirty="0"/>
              <a:t>: eine </a:t>
            </a:r>
            <a:r>
              <a:rPr lang="de-CH" sz="1200" b="1" dirty="0"/>
              <a:t>globale Orientierung</a:t>
            </a:r>
            <a:r>
              <a:rPr lang="de-CH" sz="1200" dirty="0"/>
              <a:t>, die ausdrückt, in welchem Ausmass man ein </a:t>
            </a:r>
            <a:r>
              <a:rPr lang="de-CH" sz="1200" b="1" dirty="0"/>
              <a:t>Gefühl des Vertrauens</a:t>
            </a:r>
            <a:r>
              <a:rPr lang="de-CH" sz="1200" dirty="0"/>
              <a:t> hat, dass:</a:t>
            </a:r>
          </a:p>
          <a:p>
            <a:pPr indent="-257175">
              <a:lnSpc>
                <a:spcPct val="90000"/>
              </a:lnSpc>
              <a:buFontTx/>
              <a:buNone/>
            </a:pPr>
            <a:endParaRPr lang="de-CH" sz="1200" dirty="0"/>
          </a:p>
          <a:p>
            <a:pPr indent="-257175">
              <a:lnSpc>
                <a:spcPct val="90000"/>
              </a:lnSpc>
              <a:buFontTx/>
              <a:buNone/>
            </a:pPr>
            <a:r>
              <a:rPr lang="de-CH" sz="1200" dirty="0"/>
              <a:t>. die inneren und äusseren Erfahrungen des Lebens voraussehbar und erklärbar sind </a:t>
            </a:r>
            <a:br>
              <a:rPr lang="de-CH" sz="1200" dirty="0"/>
            </a:br>
            <a:r>
              <a:rPr lang="de-CH" sz="1200" dirty="0"/>
              <a:t>(mein Leben ist </a:t>
            </a:r>
            <a:r>
              <a:rPr lang="de-CH" sz="1200" b="1" dirty="0">
                <a:solidFill>
                  <a:srgbClr val="FF309C"/>
                </a:solidFill>
              </a:rPr>
              <a:t>verstehbar</a:t>
            </a:r>
            <a:r>
              <a:rPr lang="de-CH" sz="1200" dirty="0"/>
              <a:t>).</a:t>
            </a:r>
          </a:p>
          <a:p>
            <a:pPr indent="-257175">
              <a:lnSpc>
                <a:spcPct val="90000"/>
              </a:lnSpc>
              <a:buFontTx/>
              <a:buNone/>
            </a:pPr>
            <a:r>
              <a:rPr lang="de-CH" sz="1200" dirty="0"/>
              <a:t>2. die </a:t>
            </a:r>
            <a:r>
              <a:rPr lang="de-CH" sz="1200" i="1" dirty="0"/>
              <a:t>Ressourcen </a:t>
            </a:r>
            <a:r>
              <a:rPr lang="de-CH" sz="1200" dirty="0"/>
              <a:t>zur Verfügung stehen, um den Anforderungen des Lebens zu begegnen </a:t>
            </a:r>
            <a:br>
              <a:rPr lang="de-CH" sz="1200" dirty="0"/>
            </a:br>
            <a:r>
              <a:rPr lang="de-CH" sz="1200" dirty="0"/>
              <a:t>(mein Leben ist </a:t>
            </a:r>
            <a:r>
              <a:rPr lang="de-CH" sz="1200" b="1" dirty="0">
                <a:solidFill>
                  <a:srgbClr val="FF309C"/>
                </a:solidFill>
              </a:rPr>
              <a:t>handhabbar</a:t>
            </a:r>
            <a:r>
              <a:rPr lang="de-CH" sz="1200" dirty="0"/>
              <a:t>).</a:t>
            </a:r>
          </a:p>
          <a:p>
            <a:pPr indent="-257175">
              <a:lnSpc>
                <a:spcPct val="90000"/>
              </a:lnSpc>
              <a:buFontTx/>
              <a:buNone/>
            </a:pPr>
            <a:r>
              <a:rPr lang="de-CH" sz="1200" dirty="0"/>
              <a:t>3. diese Anforderungen Herausforderungen sind, die Anstrengung und Engagement lohnen </a:t>
            </a:r>
            <a:br>
              <a:rPr lang="de-CH" sz="1200" dirty="0"/>
            </a:br>
            <a:r>
              <a:rPr lang="de-CH" sz="1200" dirty="0"/>
              <a:t>(mein Leben ist </a:t>
            </a:r>
            <a:r>
              <a:rPr lang="de-CH" sz="1200" b="1" dirty="0">
                <a:solidFill>
                  <a:srgbClr val="FF309C"/>
                </a:solidFill>
              </a:rPr>
              <a:t>sinnvoll</a:t>
            </a:r>
            <a:r>
              <a:rPr lang="de-CH" sz="1200" dirty="0"/>
              <a:t>).  </a:t>
            </a:r>
          </a:p>
          <a:p>
            <a:endParaRPr lang="de-CH" sz="1200" b="0" i="0" kern="1200" dirty="0">
              <a:solidFill>
                <a:schemeClr val="tx1"/>
              </a:solidFill>
              <a:latin typeface="+mn-lt"/>
              <a:ea typeface="+mn-ea"/>
              <a:cs typeface="+mn-cs"/>
            </a:endParaRPr>
          </a:p>
          <a:p>
            <a:endParaRPr lang="de-CH" dirty="0"/>
          </a:p>
          <a:p>
            <a:endParaRPr lang="de-CH" dirty="0"/>
          </a:p>
          <a:p>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a:buNone/>
            </a:pPr>
            <a:r>
              <a:rPr lang="de-CH" sz="1200" b="1" dirty="0"/>
              <a:t>IST DAS POTENTIAL EINES JEDEN MENSCHEN</a:t>
            </a:r>
          </a:p>
          <a:p>
            <a:pPr marL="0" indent="0">
              <a:buNone/>
            </a:pPr>
            <a:r>
              <a:rPr lang="de-CH" dirty="0"/>
              <a:t>ZUM BEISPIEL:</a:t>
            </a:r>
          </a:p>
          <a:p>
            <a:r>
              <a:rPr lang="de-CH" sz="1200" b="1" dirty="0">
                <a:solidFill>
                  <a:schemeClr val="tx1"/>
                </a:solidFill>
              </a:rPr>
              <a:t>FERTIGKEITEN, NEIGUNGEN, STÄRKEN, GEWOHNHEITEN</a:t>
            </a:r>
          </a:p>
          <a:p>
            <a:endParaRPr lang="de-CH" sz="1200" b="1" dirty="0">
              <a:solidFill>
                <a:schemeClr val="tx1"/>
              </a:solidFill>
            </a:endParaRPr>
          </a:p>
          <a:p>
            <a:r>
              <a:rPr lang="de-CH" sz="1200" b="1" dirty="0">
                <a:solidFill>
                  <a:schemeClr val="tx1"/>
                </a:solidFill>
              </a:rPr>
              <a:t>=&gt; </a:t>
            </a:r>
            <a:r>
              <a:rPr lang="de-CH" sz="1200" b="1" dirty="0"/>
              <a:t>KRÄFTE DIE UNS ERMÖGLICHEN ZIEL ZU ERREICHEN</a:t>
            </a:r>
            <a:endParaRPr lang="de-CH" sz="1200" b="1" dirty="0">
              <a:solidFill>
                <a:schemeClr val="tx1"/>
              </a:solidFill>
            </a:endParaRPr>
          </a:p>
          <a:p>
            <a:endParaRPr lang="de-DE" dirty="0"/>
          </a:p>
          <a:p>
            <a:r>
              <a:rPr lang="de-DE" dirty="0"/>
              <a:t>Die Frage ist hier also nicht:</a:t>
            </a:r>
            <a:br>
              <a:rPr lang="de-DE" dirty="0"/>
            </a:br>
            <a:r>
              <a:rPr lang="de-DE" dirty="0"/>
              <a:t> Was macht krank?</a:t>
            </a:r>
          </a:p>
          <a:p>
            <a:r>
              <a:rPr lang="de-DE" dirty="0"/>
              <a:t>sondern:</a:t>
            </a:r>
            <a:br>
              <a:rPr lang="de-DE" dirty="0"/>
            </a:br>
            <a:r>
              <a:rPr lang="de-DE" dirty="0"/>
              <a:t> Was hält gesund?</a:t>
            </a:r>
            <a:br>
              <a:rPr lang="de-DE" dirty="0"/>
            </a:br>
            <a:br>
              <a:rPr lang="de-DE" dirty="0"/>
            </a:br>
            <a:r>
              <a:rPr lang="de-DE" dirty="0"/>
              <a:t>	</a:t>
            </a:r>
            <a:r>
              <a:rPr lang="de-DE" i="1" dirty="0">
                <a:sym typeface="Wingdings" pitchFamily="2" charset="2"/>
              </a:rPr>
              <a:t> Ressourcen</a:t>
            </a:r>
            <a:endParaRPr lang="en-GB" i="1" dirty="0"/>
          </a:p>
        </p:txBody>
      </p:sp>
      <p:sp>
        <p:nvSpPr>
          <p:cNvPr id="4" name="Foliennummernplatzhalter 3"/>
          <p:cNvSpPr>
            <a:spLocks noGrp="1"/>
          </p:cNvSpPr>
          <p:nvPr>
            <p:ph type="sldNum" sz="quarter" idx="10"/>
          </p:nvPr>
        </p:nvSpPr>
        <p:spPr/>
        <p:txBody>
          <a:bodyPr/>
          <a:lstStyle/>
          <a:p>
            <a:fld id="{4BD6D9A8-7B51-49FE-B4DB-55090020F98C}"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CB393BDE-C74C-4ADC-8DEB-8B389A4F483C}" type="datetimeFigureOut">
              <a:rPr lang="de-DE" smtClean="0"/>
              <a:pPr/>
              <a:t>30.04.2020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1EB65D3C-3FB9-4592-A936-C55326130279}"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93BDE-C74C-4ADC-8DEB-8B389A4F483C}" type="datetimeFigureOut">
              <a:rPr lang="de-DE" smtClean="0"/>
              <a:pPr/>
              <a:t>30.04.2020</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65D3C-3FB9-4592-A936-C55326130279}"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142976" y="1071546"/>
            <a:ext cx="7772400" cy="1470025"/>
          </a:xfrm>
        </p:spPr>
        <p:txBody>
          <a:bodyPr/>
          <a:lstStyle/>
          <a:p>
            <a:r>
              <a:rPr lang="de-CH" dirty="0" err="1"/>
              <a:t>Resilienz</a:t>
            </a:r>
            <a:r>
              <a:rPr lang="de-CH" dirty="0"/>
              <a:t> und </a:t>
            </a:r>
            <a:r>
              <a:rPr lang="de-CH" dirty="0" err="1"/>
              <a:t>Salutogenese</a:t>
            </a:r>
            <a:r>
              <a:rPr lang="de-CH" dirty="0"/>
              <a:t>		</a:t>
            </a:r>
          </a:p>
        </p:txBody>
      </p:sp>
      <p:sp>
        <p:nvSpPr>
          <p:cNvPr id="5" name="Untertitel 4"/>
          <p:cNvSpPr>
            <a:spLocks noGrp="1"/>
          </p:cNvSpPr>
          <p:nvPr>
            <p:ph type="subTitle" idx="1"/>
          </p:nvPr>
        </p:nvSpPr>
        <p:spPr>
          <a:xfrm>
            <a:off x="1285852" y="2357430"/>
            <a:ext cx="6400800" cy="1752600"/>
          </a:xfrm>
        </p:spPr>
        <p:txBody>
          <a:bodyPr>
            <a:normAutofit/>
          </a:bodyPr>
          <a:lstStyle/>
          <a:p>
            <a:r>
              <a:rPr lang="de-CH" dirty="0"/>
              <a:t>Gabriela von </a:t>
            </a:r>
            <a:r>
              <a:rPr lang="de-CH" dirty="0" err="1"/>
              <a:t>Känel</a:t>
            </a:r>
            <a:endParaRPr lang="de-CH" dirty="0"/>
          </a:p>
          <a:p>
            <a:r>
              <a:rPr lang="de-CH" dirty="0"/>
              <a:t>anstelle von Susanne </a:t>
            </a:r>
            <a:r>
              <a:rPr lang="de-CH" dirty="0" err="1"/>
              <a:t>Brawand</a:t>
            </a:r>
            <a:endParaRPr lang="de-CH" dirty="0"/>
          </a:p>
        </p:txBody>
      </p:sp>
      <p:pic>
        <p:nvPicPr>
          <p:cNvPr id="1026" name="Picture 2" descr="D:\Users\W7\Documents\Schritt für Schritt - my business\Meine Oase Deine Oase\visitenkarte.jpg"/>
          <p:cNvPicPr>
            <a:picLocks noChangeAspect="1" noChangeArrowheads="1"/>
          </p:cNvPicPr>
          <p:nvPr/>
        </p:nvPicPr>
        <p:blipFill>
          <a:blip r:embed="rId3" cstate="print"/>
          <a:srcRect/>
          <a:stretch>
            <a:fillRect/>
          </a:stretch>
        </p:blipFill>
        <p:spPr bwMode="auto">
          <a:xfrm>
            <a:off x="3643306" y="4071942"/>
            <a:ext cx="1990572" cy="16430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500034" y="428604"/>
            <a:ext cx="8229600" cy="1143000"/>
          </a:xfrm>
        </p:spPr>
        <p:txBody>
          <a:bodyPr>
            <a:normAutofit/>
          </a:bodyPr>
          <a:lstStyle/>
          <a:p>
            <a:r>
              <a:rPr lang="de-CH" dirty="0"/>
              <a:t>Das </a:t>
            </a:r>
            <a:r>
              <a:rPr lang="de-CH" dirty="0" err="1"/>
              <a:t>Ressourcenköfferli</a:t>
            </a:r>
            <a:endParaRPr lang="de-CH" dirty="0"/>
          </a:p>
        </p:txBody>
      </p:sp>
      <p:sp>
        <p:nvSpPr>
          <p:cNvPr id="5" name="Untertitel 4"/>
          <p:cNvSpPr>
            <a:spLocks noGrp="1"/>
          </p:cNvSpPr>
          <p:nvPr>
            <p:ph sz="half" idx="2"/>
          </p:nvPr>
        </p:nvSpPr>
        <p:spPr/>
        <p:txBody>
          <a:bodyPr>
            <a:normAutofit/>
          </a:bodyPr>
          <a:lstStyle/>
          <a:p>
            <a:pPr>
              <a:buNone/>
            </a:pPr>
            <a:endParaRPr lang="de-DE" dirty="0"/>
          </a:p>
          <a:p>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36" y="2357430"/>
            <a:ext cx="4403944" cy="22145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500034" y="428604"/>
            <a:ext cx="8229600" cy="1143000"/>
          </a:xfrm>
        </p:spPr>
        <p:txBody>
          <a:bodyPr>
            <a:normAutofit/>
          </a:bodyPr>
          <a:lstStyle/>
          <a:p>
            <a:r>
              <a:rPr lang="de-CH" dirty="0"/>
              <a:t>Umgang mit Schicksalsschlägen</a:t>
            </a:r>
          </a:p>
        </p:txBody>
      </p:sp>
      <p:sp>
        <p:nvSpPr>
          <p:cNvPr id="7" name="Line 5"/>
          <p:cNvSpPr>
            <a:spLocks noChangeShapeType="1"/>
          </p:cNvSpPr>
          <p:nvPr/>
        </p:nvSpPr>
        <p:spPr bwMode="auto">
          <a:xfrm>
            <a:off x="2133600" y="2667000"/>
            <a:ext cx="0" cy="3048000"/>
          </a:xfrm>
          <a:prstGeom prst="line">
            <a:avLst/>
          </a:prstGeom>
          <a:noFill/>
          <a:ln w="31750">
            <a:solidFill>
              <a:srgbClr val="FF8FC7"/>
            </a:solidFill>
            <a:round/>
            <a:headEnd type="stealth" w="med" len="med"/>
            <a:tailEnd/>
          </a:ln>
          <a:effectLst/>
        </p:spPr>
        <p:txBody>
          <a:bodyPr/>
          <a:lstStyle/>
          <a:p>
            <a:endParaRPr lang="de-CH"/>
          </a:p>
        </p:txBody>
      </p:sp>
      <p:sp>
        <p:nvSpPr>
          <p:cNvPr id="8" name="Line 6"/>
          <p:cNvSpPr>
            <a:spLocks noChangeShapeType="1"/>
          </p:cNvSpPr>
          <p:nvPr/>
        </p:nvSpPr>
        <p:spPr bwMode="auto">
          <a:xfrm rot="5400000">
            <a:off x="4533106" y="3315494"/>
            <a:ext cx="1588" cy="4800600"/>
          </a:xfrm>
          <a:prstGeom prst="line">
            <a:avLst/>
          </a:prstGeom>
          <a:noFill/>
          <a:ln w="31750">
            <a:solidFill>
              <a:srgbClr val="FF8FC7"/>
            </a:solidFill>
            <a:round/>
            <a:headEnd type="stealth" w="med" len="med"/>
            <a:tailEnd/>
          </a:ln>
          <a:effectLst/>
        </p:spPr>
        <p:txBody>
          <a:bodyPr/>
          <a:lstStyle/>
          <a:p>
            <a:endParaRPr lang="de-CH"/>
          </a:p>
        </p:txBody>
      </p:sp>
      <p:sp>
        <p:nvSpPr>
          <p:cNvPr id="9" name="Line 7"/>
          <p:cNvSpPr>
            <a:spLocks noChangeShapeType="1"/>
          </p:cNvSpPr>
          <p:nvPr/>
        </p:nvSpPr>
        <p:spPr bwMode="auto">
          <a:xfrm flipV="1">
            <a:off x="2133600" y="2819400"/>
            <a:ext cx="4572000" cy="2895600"/>
          </a:xfrm>
          <a:prstGeom prst="line">
            <a:avLst/>
          </a:prstGeom>
          <a:noFill/>
          <a:ln w="25400">
            <a:solidFill>
              <a:schemeClr val="tx2"/>
            </a:solidFill>
            <a:round/>
            <a:headEnd/>
            <a:tailEnd type="stealth" w="med" len="med"/>
          </a:ln>
          <a:effectLst/>
        </p:spPr>
        <p:txBody>
          <a:bodyPr/>
          <a:lstStyle/>
          <a:p>
            <a:endParaRPr lang="de-CH"/>
          </a:p>
        </p:txBody>
      </p:sp>
      <p:sp>
        <p:nvSpPr>
          <p:cNvPr id="10" name="Text Box 8"/>
          <p:cNvSpPr txBox="1">
            <a:spLocks noChangeArrowheads="1"/>
          </p:cNvSpPr>
          <p:nvPr/>
        </p:nvSpPr>
        <p:spPr bwMode="auto">
          <a:xfrm>
            <a:off x="2190750" y="2790825"/>
            <a:ext cx="2438400" cy="366713"/>
          </a:xfrm>
          <a:prstGeom prst="rect">
            <a:avLst/>
          </a:prstGeom>
          <a:noFill/>
          <a:ln w="9525">
            <a:noFill/>
            <a:miter lim="800000"/>
            <a:headEnd/>
            <a:tailEnd/>
          </a:ln>
          <a:effectLst/>
        </p:spPr>
        <p:txBody>
          <a:bodyPr>
            <a:spAutoFit/>
          </a:bodyPr>
          <a:lstStyle/>
          <a:p>
            <a:pPr eaLnBrk="0" hangingPunct="0">
              <a:spcBef>
                <a:spcPct val="50000"/>
              </a:spcBef>
            </a:pPr>
            <a:r>
              <a:rPr lang="de-CH" dirty="0"/>
              <a:t>Auseinandersetzung</a:t>
            </a:r>
          </a:p>
        </p:txBody>
      </p:sp>
      <p:sp>
        <p:nvSpPr>
          <p:cNvPr id="11" name="Text Box 9"/>
          <p:cNvSpPr txBox="1">
            <a:spLocks noChangeArrowheads="1"/>
          </p:cNvSpPr>
          <p:nvPr/>
        </p:nvSpPr>
        <p:spPr bwMode="auto">
          <a:xfrm>
            <a:off x="5302250" y="5165725"/>
            <a:ext cx="1676400" cy="366713"/>
          </a:xfrm>
          <a:prstGeom prst="rect">
            <a:avLst/>
          </a:prstGeom>
          <a:noFill/>
          <a:ln w="9525">
            <a:noFill/>
            <a:miter lim="800000"/>
            <a:headEnd/>
            <a:tailEnd/>
          </a:ln>
          <a:effectLst/>
        </p:spPr>
        <p:txBody>
          <a:bodyPr>
            <a:spAutoFit/>
          </a:bodyPr>
          <a:lstStyle/>
          <a:p>
            <a:pPr eaLnBrk="0" hangingPunct="0">
              <a:spcBef>
                <a:spcPct val="50000"/>
              </a:spcBef>
            </a:pPr>
            <a:r>
              <a:rPr lang="de-CH"/>
              <a:t>Verdrängung</a:t>
            </a:r>
          </a:p>
        </p:txBody>
      </p:sp>
      <p:sp>
        <p:nvSpPr>
          <p:cNvPr id="12" name="Freeform 10"/>
          <p:cNvSpPr>
            <a:spLocks/>
          </p:cNvSpPr>
          <p:nvPr/>
        </p:nvSpPr>
        <p:spPr bwMode="auto">
          <a:xfrm>
            <a:off x="2212975" y="2293938"/>
            <a:ext cx="3937000" cy="3530600"/>
          </a:xfrm>
          <a:custGeom>
            <a:avLst/>
            <a:gdLst/>
            <a:ahLst/>
            <a:cxnLst>
              <a:cxn ang="0">
                <a:pos x="0" y="1557"/>
              </a:cxn>
              <a:cxn ang="0">
                <a:pos x="635" y="1739"/>
              </a:cxn>
              <a:cxn ang="0">
                <a:pos x="362" y="741"/>
              </a:cxn>
              <a:cxn ang="0">
                <a:pos x="1451" y="1194"/>
              </a:cxn>
              <a:cxn ang="0">
                <a:pos x="1406" y="832"/>
              </a:cxn>
              <a:cxn ang="0">
                <a:pos x="2131" y="1194"/>
              </a:cxn>
              <a:cxn ang="0">
                <a:pos x="1451" y="151"/>
              </a:cxn>
              <a:cxn ang="0">
                <a:pos x="1995" y="287"/>
              </a:cxn>
              <a:cxn ang="0">
                <a:pos x="2041" y="287"/>
              </a:cxn>
            </a:cxnLst>
            <a:rect l="0" t="0" r="r" b="b"/>
            <a:pathLst>
              <a:path w="2138" h="1875">
                <a:moveTo>
                  <a:pt x="0" y="1557"/>
                </a:moveTo>
                <a:cubicBezTo>
                  <a:pt x="287" y="1716"/>
                  <a:pt x="575" y="1875"/>
                  <a:pt x="635" y="1739"/>
                </a:cubicBezTo>
                <a:cubicBezTo>
                  <a:pt x="695" y="1603"/>
                  <a:pt x="226" y="832"/>
                  <a:pt x="362" y="741"/>
                </a:cubicBezTo>
                <a:cubicBezTo>
                  <a:pt x="498" y="650"/>
                  <a:pt x="1277" y="1179"/>
                  <a:pt x="1451" y="1194"/>
                </a:cubicBezTo>
                <a:cubicBezTo>
                  <a:pt x="1625" y="1209"/>
                  <a:pt x="1293" y="832"/>
                  <a:pt x="1406" y="832"/>
                </a:cubicBezTo>
                <a:cubicBezTo>
                  <a:pt x="1519" y="832"/>
                  <a:pt x="2124" y="1307"/>
                  <a:pt x="2131" y="1194"/>
                </a:cubicBezTo>
                <a:cubicBezTo>
                  <a:pt x="2138" y="1081"/>
                  <a:pt x="1474" y="302"/>
                  <a:pt x="1451" y="151"/>
                </a:cubicBezTo>
                <a:cubicBezTo>
                  <a:pt x="1428" y="0"/>
                  <a:pt x="1897" y="264"/>
                  <a:pt x="1995" y="287"/>
                </a:cubicBezTo>
                <a:cubicBezTo>
                  <a:pt x="2093" y="310"/>
                  <a:pt x="2067" y="298"/>
                  <a:pt x="2041" y="287"/>
                </a:cubicBezTo>
              </a:path>
            </a:pathLst>
          </a:custGeom>
          <a:noFill/>
          <a:ln w="25400" cmpd="sng">
            <a:solidFill>
              <a:srgbClr val="FF3399"/>
            </a:solidFill>
            <a:round/>
            <a:headEnd/>
            <a:tailEnd/>
          </a:ln>
          <a:effectLst/>
        </p:spPr>
        <p:txBody>
          <a:bodyPr/>
          <a:lstStyle/>
          <a:p>
            <a:endParaRPr lang="de-CH"/>
          </a:p>
        </p:txBody>
      </p:sp>
      <p:sp>
        <p:nvSpPr>
          <p:cNvPr id="13" name="Text Box 11"/>
          <p:cNvSpPr txBox="1">
            <a:spLocks noChangeArrowheads="1"/>
          </p:cNvSpPr>
          <p:nvPr/>
        </p:nvSpPr>
        <p:spPr bwMode="auto">
          <a:xfrm>
            <a:off x="6659563" y="2492375"/>
            <a:ext cx="576262" cy="366713"/>
          </a:xfrm>
          <a:prstGeom prst="rect">
            <a:avLst/>
          </a:prstGeom>
          <a:noFill/>
          <a:ln w="9525">
            <a:noFill/>
            <a:miter lim="800000"/>
            <a:headEnd/>
            <a:tailEnd/>
          </a:ln>
          <a:effectLst/>
        </p:spPr>
        <p:txBody>
          <a:bodyPr>
            <a:spAutoFit/>
          </a:bodyPr>
          <a:lstStyle/>
          <a:p>
            <a:pPr>
              <a:spcBef>
                <a:spcPct val="50000"/>
              </a:spcBef>
            </a:pPr>
            <a:r>
              <a:rPr lang="de-CH"/>
              <a:t>Zeit</a:t>
            </a:r>
            <a:endParaRPr lang="de-DE"/>
          </a:p>
        </p:txBody>
      </p:sp>
      <p:sp>
        <p:nvSpPr>
          <p:cNvPr id="14" name="Rechteck 13"/>
          <p:cNvSpPr/>
          <p:nvPr/>
        </p:nvSpPr>
        <p:spPr>
          <a:xfrm>
            <a:off x="1285852" y="5929330"/>
            <a:ext cx="3690626" cy="584775"/>
          </a:xfrm>
          <a:prstGeom prst="rect">
            <a:avLst/>
          </a:prstGeom>
        </p:spPr>
        <p:txBody>
          <a:bodyPr wrap="none">
            <a:spAutoFit/>
          </a:bodyPr>
          <a:lstStyle/>
          <a:p>
            <a:pPr>
              <a:buFont typeface="Arial" pitchFamily="34" charset="0"/>
              <a:buChar char="•"/>
            </a:pPr>
            <a:r>
              <a:rPr lang="de-CH" sz="3200" dirty="0"/>
              <a:t> verläuft nicht linear</a:t>
            </a:r>
          </a:p>
        </p:txBody>
      </p:sp>
      <p:sp>
        <p:nvSpPr>
          <p:cNvPr id="15" name="Rechteck 14"/>
          <p:cNvSpPr/>
          <p:nvPr/>
        </p:nvSpPr>
        <p:spPr>
          <a:xfrm>
            <a:off x="1500166" y="1571612"/>
            <a:ext cx="3446969" cy="584775"/>
          </a:xfrm>
          <a:prstGeom prst="rect">
            <a:avLst/>
          </a:prstGeom>
        </p:spPr>
        <p:txBody>
          <a:bodyPr wrap="none">
            <a:spAutoFit/>
          </a:bodyPr>
          <a:lstStyle/>
          <a:p>
            <a:pPr>
              <a:buFont typeface="Arial" pitchFamily="34" charset="0"/>
              <a:buChar char="•"/>
            </a:pPr>
            <a:r>
              <a:rPr lang="de-CH" sz="3200" dirty="0"/>
              <a:t> ist sehr individuell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2000"/>
                                        <p:tgtEl>
                                          <p:spTgt spid="7"/>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upRight)">
                                      <p:cBhvr>
                                        <p:cTn id="18" dur="2000"/>
                                        <p:tgtEl>
                                          <p:spTgt spid="8"/>
                                        </p:tgtEl>
                                      </p:cBhvr>
                                    </p:animEffect>
                                  </p:childTnLst>
                                </p:cTn>
                              </p:par>
                            </p:childTnLst>
                          </p:cTn>
                        </p:par>
                        <p:par>
                          <p:cTn id="19" fill="hold">
                            <p:stCondLst>
                              <p:cond delay="3000"/>
                            </p:stCondLst>
                            <p:childTnLst>
                              <p:par>
                                <p:cTn id="20" presetID="18" presetClass="entr" presetSubtype="3"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500"/>
                                        <p:tgtEl>
                                          <p:spTgt spid="10"/>
                                        </p:tgtEl>
                                      </p:cBhvr>
                                    </p:animEffect>
                                  </p:childTnLst>
                                </p:cTn>
                              </p:par>
                            </p:childTnLst>
                          </p:cTn>
                        </p:par>
                        <p:par>
                          <p:cTn id="23" fill="hold">
                            <p:stCondLst>
                              <p:cond delay="3500"/>
                            </p:stCondLst>
                            <p:childTnLst>
                              <p:par>
                                <p:cTn id="24" presetID="18" presetClass="entr" presetSubtype="3"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upRight)">
                                      <p:cBhvr>
                                        <p:cTn id="26" dur="500"/>
                                        <p:tgtEl>
                                          <p:spTgt spid="11"/>
                                        </p:tgtEl>
                                      </p:cBhvr>
                                    </p:animEffect>
                                  </p:childTnLst>
                                </p:cTn>
                              </p:par>
                            </p:childTnLst>
                          </p:cTn>
                        </p:par>
                        <p:par>
                          <p:cTn id="27" fill="hold">
                            <p:stCondLst>
                              <p:cond delay="4000"/>
                            </p:stCondLst>
                            <p:childTnLst>
                              <p:par>
                                <p:cTn id="28" presetID="18" presetClass="entr" presetSubtype="3"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upRight)">
                                      <p:cBhvr>
                                        <p:cTn id="30"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a:t>Verarbeitung von Schicksalsschlägen</a:t>
            </a:r>
          </a:p>
        </p:txBody>
      </p:sp>
      <p:sp>
        <p:nvSpPr>
          <p:cNvPr id="5" name="Untertitel 4"/>
          <p:cNvSpPr>
            <a:spLocks noGrp="1"/>
          </p:cNvSpPr>
          <p:nvPr>
            <p:ph idx="1"/>
          </p:nvPr>
        </p:nvSpPr>
        <p:spPr>
          <a:xfrm>
            <a:off x="571472" y="1285860"/>
            <a:ext cx="8229600" cy="4525963"/>
          </a:xfrm>
        </p:spPr>
        <p:txBody>
          <a:bodyPr>
            <a:normAutofit fontScale="77500" lnSpcReduction="20000"/>
          </a:bodyPr>
          <a:lstStyle/>
          <a:p>
            <a:pPr>
              <a:buNone/>
            </a:pPr>
            <a:endParaRPr lang="de-DE" dirty="0"/>
          </a:p>
          <a:p>
            <a:pPr>
              <a:lnSpc>
                <a:spcPct val="80000"/>
              </a:lnSpc>
              <a:spcAft>
                <a:spcPts val="1200"/>
              </a:spcAft>
            </a:pPr>
            <a:r>
              <a:rPr lang="de-DE" dirty="0"/>
              <a:t>positives Denken</a:t>
            </a:r>
          </a:p>
          <a:p>
            <a:pPr>
              <a:lnSpc>
                <a:spcPct val="80000"/>
              </a:lnSpc>
              <a:spcAft>
                <a:spcPts val="1200"/>
              </a:spcAft>
            </a:pPr>
            <a:r>
              <a:rPr lang="de-DE" dirty="0"/>
              <a:t>Verdrängen versus der Angst „in die Augen schauen“</a:t>
            </a:r>
          </a:p>
          <a:p>
            <a:pPr>
              <a:lnSpc>
                <a:spcPct val="80000"/>
              </a:lnSpc>
              <a:spcAft>
                <a:spcPts val="1200"/>
              </a:spcAft>
            </a:pPr>
            <a:r>
              <a:rPr lang="de-DE" dirty="0"/>
              <a:t>Ablenkung</a:t>
            </a:r>
          </a:p>
          <a:p>
            <a:pPr>
              <a:lnSpc>
                <a:spcPct val="80000"/>
              </a:lnSpc>
              <a:spcAft>
                <a:spcPts val="1200"/>
              </a:spcAft>
            </a:pPr>
            <a:r>
              <a:rPr lang="de-DE" dirty="0"/>
              <a:t>Informationen einholen</a:t>
            </a:r>
          </a:p>
          <a:p>
            <a:pPr>
              <a:lnSpc>
                <a:spcPct val="80000"/>
              </a:lnSpc>
              <a:spcAft>
                <a:spcPts val="1200"/>
              </a:spcAft>
            </a:pPr>
            <a:r>
              <a:rPr lang="de-DE" dirty="0"/>
              <a:t>Kommunikation</a:t>
            </a:r>
          </a:p>
          <a:p>
            <a:pPr>
              <a:lnSpc>
                <a:spcPct val="80000"/>
              </a:lnSpc>
              <a:spcAft>
                <a:spcPts val="1200"/>
              </a:spcAft>
            </a:pPr>
            <a:r>
              <a:rPr lang="de-DE" dirty="0"/>
              <a:t>Achtsamkeit / Rückzug</a:t>
            </a:r>
          </a:p>
          <a:p>
            <a:pPr>
              <a:lnSpc>
                <a:spcPct val="80000"/>
              </a:lnSpc>
              <a:spcAft>
                <a:spcPts val="1200"/>
              </a:spcAft>
            </a:pPr>
            <a:r>
              <a:rPr lang="de-DE" dirty="0"/>
              <a:t>sich Gutes tun / Entspannung</a:t>
            </a:r>
            <a:endParaRPr lang="de-CH" dirty="0"/>
          </a:p>
          <a:p>
            <a:pPr>
              <a:lnSpc>
                <a:spcPct val="80000"/>
              </a:lnSpc>
              <a:spcAft>
                <a:spcPts val="1200"/>
              </a:spcAft>
            </a:pPr>
            <a:r>
              <a:rPr lang="de-DE" dirty="0"/>
              <a:t>Unterstützung annehmen</a:t>
            </a:r>
          </a:p>
          <a:p>
            <a:pPr>
              <a:lnSpc>
                <a:spcPct val="80000"/>
              </a:lnSpc>
              <a:spcAft>
                <a:spcPts val="1200"/>
              </a:spcAft>
            </a:pPr>
            <a:r>
              <a:rPr lang="de-DE" dirty="0"/>
              <a:t>Religion/</a:t>
            </a:r>
            <a:r>
              <a:rPr lang="de-DE" dirty="0" err="1"/>
              <a:t>Spritualität</a:t>
            </a:r>
            <a:endParaRPr lang="de-DE" dirty="0"/>
          </a:p>
          <a:p>
            <a:pPr>
              <a:lnSpc>
                <a:spcPct val="80000"/>
              </a:lnSpc>
            </a:pPr>
            <a:endParaRPr lang="de-DE" dirty="0"/>
          </a:p>
          <a:p>
            <a:endParaRPr lang="de-CH"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Strategien für Nahestehende</a:t>
            </a:r>
          </a:p>
        </p:txBody>
      </p:sp>
      <p:sp>
        <p:nvSpPr>
          <p:cNvPr id="5" name="Untertitel 4"/>
          <p:cNvSpPr>
            <a:spLocks noGrp="1"/>
          </p:cNvSpPr>
          <p:nvPr>
            <p:ph idx="1"/>
          </p:nvPr>
        </p:nvSpPr>
        <p:spPr>
          <a:xfrm>
            <a:off x="642910" y="1357298"/>
            <a:ext cx="8229600" cy="4525963"/>
          </a:xfrm>
        </p:spPr>
        <p:txBody>
          <a:bodyPr>
            <a:normAutofit/>
          </a:bodyPr>
          <a:lstStyle/>
          <a:p>
            <a:pPr>
              <a:buNone/>
            </a:pPr>
            <a:endParaRPr lang="de-DE" dirty="0"/>
          </a:p>
          <a:p>
            <a:r>
              <a:rPr lang="de-DE" dirty="0"/>
              <a:t>Da sein</a:t>
            </a:r>
          </a:p>
          <a:p>
            <a:r>
              <a:rPr lang="de-DE" dirty="0"/>
              <a:t>Schlechtgehen zugestehen</a:t>
            </a:r>
          </a:p>
          <a:p>
            <a:r>
              <a:rPr lang="de-DE" dirty="0"/>
              <a:t>Klagen lassen</a:t>
            </a:r>
          </a:p>
          <a:p>
            <a:r>
              <a:rPr lang="de-DE" dirty="0"/>
              <a:t>Abwechslung schaffen</a:t>
            </a:r>
          </a:p>
          <a:p>
            <a:pPr algn="r">
              <a:buFontTx/>
              <a:buNone/>
            </a:pPr>
            <a:endParaRPr lang="de-DE" sz="1600" i="1" dirty="0">
              <a:solidFill>
                <a:srgbClr val="FF6600"/>
              </a:solidFill>
            </a:endParaRPr>
          </a:p>
          <a:p>
            <a:pPr algn="r">
              <a:buFontTx/>
              <a:buNone/>
            </a:pPr>
            <a:r>
              <a:rPr lang="de-DE" b="1" i="1" dirty="0">
                <a:solidFill>
                  <a:srgbClr val="7030A0"/>
                </a:solidFill>
              </a:rPr>
              <a:t>...und zu sich selber schauen!</a:t>
            </a:r>
          </a:p>
          <a:p>
            <a:pPr>
              <a:buNone/>
            </a:pPr>
            <a:endParaRPr lang="de-C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Was ist </a:t>
            </a:r>
            <a:r>
              <a:rPr lang="de-CH" dirty="0" err="1"/>
              <a:t>Resilienz</a:t>
            </a:r>
            <a:r>
              <a:rPr lang="de-CH" dirty="0"/>
              <a:t>?</a:t>
            </a:r>
          </a:p>
        </p:txBody>
      </p:sp>
      <p:sp>
        <p:nvSpPr>
          <p:cNvPr id="5" name="Untertitel 4"/>
          <p:cNvSpPr>
            <a:spLocks noGrp="1"/>
          </p:cNvSpPr>
          <p:nvPr>
            <p:ph idx="1"/>
          </p:nvPr>
        </p:nvSpPr>
        <p:spPr>
          <a:xfrm>
            <a:off x="642910" y="1357298"/>
            <a:ext cx="8229600" cy="4525963"/>
          </a:xfrm>
        </p:spPr>
        <p:txBody>
          <a:bodyPr>
            <a:normAutofit/>
          </a:bodyPr>
          <a:lstStyle/>
          <a:p>
            <a:r>
              <a:rPr lang="de-CH" dirty="0"/>
              <a:t>lat. </a:t>
            </a:r>
            <a:r>
              <a:rPr lang="de-CH" dirty="0" err="1"/>
              <a:t>resilio</a:t>
            </a:r>
            <a:r>
              <a:rPr lang="de-CH" dirty="0"/>
              <a:t>: abprallen, zurückspringen</a:t>
            </a:r>
            <a:br>
              <a:rPr lang="de-CH" dirty="0"/>
            </a:br>
            <a:r>
              <a:rPr lang="de-CH" dirty="0"/>
              <a:t>Widerstandsfähigkeit</a:t>
            </a:r>
            <a:endParaRPr lang="de-DE" dirty="0"/>
          </a:p>
          <a:p>
            <a:r>
              <a:rPr lang="de-DE" b="1" dirty="0"/>
              <a:t>Fähigkeit</a:t>
            </a:r>
            <a:r>
              <a:rPr lang="de-DE" dirty="0"/>
              <a:t>, </a:t>
            </a:r>
            <a:r>
              <a:rPr lang="de-DE" b="1" dirty="0"/>
              <a:t>Krisen</a:t>
            </a:r>
            <a:r>
              <a:rPr lang="de-DE" dirty="0"/>
              <a:t> zu </a:t>
            </a:r>
            <a:r>
              <a:rPr lang="de-DE" b="1" dirty="0"/>
              <a:t>meistern</a:t>
            </a:r>
            <a:endParaRPr lang="de-CH" b="1" dirty="0"/>
          </a:p>
          <a:p>
            <a:r>
              <a:rPr lang="de-DE" dirty="0"/>
              <a:t>oder sogar: Krisen / Schwierigkeiten zur persönlichen Entwicklung </a:t>
            </a:r>
            <a:r>
              <a:rPr lang="de-DE" b="1" dirty="0"/>
              <a:t>nutzen</a:t>
            </a:r>
            <a:endParaRPr lang="de-CH" b="1" dirty="0"/>
          </a:p>
          <a:p>
            <a:r>
              <a:rPr lang="de-CH" dirty="0"/>
              <a:t>Spannkraft,</a:t>
            </a:r>
            <a:br>
              <a:rPr lang="de-CH" dirty="0"/>
            </a:br>
            <a:r>
              <a:rPr lang="de-CH" dirty="0"/>
              <a:t>Strapazierfähigkeit</a:t>
            </a:r>
          </a:p>
        </p:txBody>
      </p:sp>
      <p:pic>
        <p:nvPicPr>
          <p:cNvPr id="6" name="Inhaltsplatzhalter 7" descr="20180910_074754-EFFECTS.jpg"/>
          <p:cNvPicPr>
            <a:picLocks noChangeAspect="1"/>
          </p:cNvPicPr>
          <p:nvPr/>
        </p:nvPicPr>
        <p:blipFill>
          <a:blip r:embed="rId3" cstate="print"/>
          <a:stretch>
            <a:fillRect/>
          </a:stretch>
        </p:blipFill>
        <p:spPr>
          <a:xfrm>
            <a:off x="5857884" y="4214818"/>
            <a:ext cx="2500330" cy="18752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Was ist heil geblieben?</a:t>
            </a:r>
          </a:p>
        </p:txBody>
      </p:sp>
      <p:sp>
        <p:nvSpPr>
          <p:cNvPr id="8" name="Inhaltsplatzhalter 5"/>
          <p:cNvSpPr>
            <a:spLocks noGrp="1"/>
          </p:cNvSpPr>
          <p:nvPr>
            <p:ph sz="quarter" idx="4294967295"/>
          </p:nvPr>
        </p:nvSpPr>
        <p:spPr>
          <a:xfrm>
            <a:off x="1000100" y="2000240"/>
            <a:ext cx="3419856" cy="3325368"/>
          </a:xfrm>
          <a:prstGeom prst="rect">
            <a:avLst/>
          </a:prstGeom>
        </p:spPr>
        <p:txBody>
          <a:bodyPr>
            <a:normAutofit fontScale="92500"/>
          </a:bodyPr>
          <a:lstStyle/>
          <a:p>
            <a:r>
              <a:rPr lang="de-CH" b="1" dirty="0"/>
              <a:t>Was akzeptieren?</a:t>
            </a:r>
          </a:p>
          <a:p>
            <a:r>
              <a:rPr lang="de-CH" b="1" dirty="0"/>
              <a:t>Positives in meinem Tagesablauf?</a:t>
            </a:r>
          </a:p>
          <a:p>
            <a:r>
              <a:rPr lang="de-CH" b="1" dirty="0"/>
              <a:t>WELCHES SIND MEINE STÄRKEN?</a:t>
            </a:r>
          </a:p>
        </p:txBody>
      </p:sp>
      <p:sp>
        <p:nvSpPr>
          <p:cNvPr id="9" name="Inhaltsplatzhalter 6"/>
          <p:cNvSpPr>
            <a:spLocks noGrp="1"/>
          </p:cNvSpPr>
          <p:nvPr>
            <p:ph sz="quarter" idx="4294967295"/>
          </p:nvPr>
        </p:nvSpPr>
        <p:spPr>
          <a:xfrm>
            <a:off x="4714876" y="1857364"/>
            <a:ext cx="3419856" cy="3493008"/>
          </a:xfrm>
          <a:prstGeom prst="rect">
            <a:avLst/>
          </a:prstGeom>
        </p:spPr>
        <p:txBody>
          <a:bodyPr>
            <a:normAutofit fontScale="92500"/>
          </a:bodyPr>
          <a:lstStyle/>
          <a:p>
            <a:r>
              <a:rPr lang="de-CH" b="1" dirty="0"/>
              <a:t>Menschen und Tätigkeiten, die mir gut tun?</a:t>
            </a:r>
          </a:p>
          <a:p>
            <a:r>
              <a:rPr lang="de-CH" b="1" dirty="0"/>
              <a:t>Bisherige Lösungsstrategien</a:t>
            </a:r>
          </a:p>
          <a:p>
            <a:r>
              <a:rPr lang="de-CH" b="1" dirty="0"/>
              <a:t>Was will ich erleben?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Lebensfluss</a:t>
            </a:r>
          </a:p>
        </p:txBody>
      </p:sp>
      <p:sp>
        <p:nvSpPr>
          <p:cNvPr id="5" name="Untertitel 4"/>
          <p:cNvSpPr>
            <a:spLocks noGrp="1"/>
          </p:cNvSpPr>
          <p:nvPr>
            <p:ph idx="1"/>
          </p:nvPr>
        </p:nvSpPr>
        <p:spPr>
          <a:xfrm>
            <a:off x="642910" y="1357298"/>
            <a:ext cx="8229600" cy="4525963"/>
          </a:xfrm>
        </p:spPr>
        <p:txBody>
          <a:bodyPr>
            <a:normAutofit/>
          </a:bodyPr>
          <a:lstStyle/>
          <a:p>
            <a:r>
              <a:rPr lang="de-CH" dirty="0"/>
              <a:t>Wie kann ich noch weiter schwimmen?</a:t>
            </a:r>
          </a:p>
          <a:p>
            <a:r>
              <a:rPr lang="de-CH" dirty="0"/>
              <a:t>Wo ist der nächste Rettungsring?</a:t>
            </a:r>
          </a:p>
          <a:p>
            <a:r>
              <a:rPr lang="de-CH" dirty="0"/>
              <a:t>Woher nehme ich die Kraft zum nächsten Baumstamm zu gelangen?</a:t>
            </a:r>
          </a:p>
        </p:txBody>
      </p:sp>
      <p:pic>
        <p:nvPicPr>
          <p:cNvPr id="7" name="Bildplatzhalter 7"/>
          <p:cNvPicPr>
            <a:picLocks noChangeAspect="1"/>
          </p:cNvPicPr>
          <p:nvPr/>
        </p:nvPicPr>
        <p:blipFill>
          <a:blip r:embed="rId3" cstate="print"/>
          <a:srcRect l="32772" r="32772"/>
          <a:stretch>
            <a:fillRect/>
          </a:stretch>
        </p:blipFill>
        <p:spPr>
          <a:xfrm>
            <a:off x="3857620" y="3786190"/>
            <a:ext cx="1503539" cy="24471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a:t>7  Wege zur Förderung der </a:t>
            </a:r>
            <a:r>
              <a:rPr lang="de-CH" dirty="0" err="1"/>
              <a:t>Resilienz</a:t>
            </a:r>
            <a:endParaRPr lang="de-CH" dirty="0"/>
          </a:p>
        </p:txBody>
      </p:sp>
      <p:sp>
        <p:nvSpPr>
          <p:cNvPr id="5" name="Untertitel 4"/>
          <p:cNvSpPr>
            <a:spLocks noGrp="1"/>
          </p:cNvSpPr>
          <p:nvPr>
            <p:ph idx="1"/>
          </p:nvPr>
        </p:nvSpPr>
        <p:spPr>
          <a:xfrm>
            <a:off x="714348" y="1571612"/>
            <a:ext cx="8229600" cy="4525963"/>
          </a:xfrm>
        </p:spPr>
        <p:txBody>
          <a:bodyPr>
            <a:normAutofit/>
          </a:bodyPr>
          <a:lstStyle/>
          <a:p>
            <a:pPr marL="514350" indent="-514350">
              <a:buFont typeface="+mj-lt"/>
              <a:buAutoNum type="arabicPeriod"/>
            </a:pPr>
            <a:r>
              <a:rPr lang="de-CH" dirty="0"/>
              <a:t>Akzeptanz</a:t>
            </a:r>
          </a:p>
          <a:p>
            <a:pPr marL="514350" indent="-514350">
              <a:buFont typeface="+mj-lt"/>
              <a:buAutoNum type="arabicPeriod"/>
            </a:pPr>
            <a:r>
              <a:rPr lang="de-CH" dirty="0"/>
              <a:t>Optimismus</a:t>
            </a:r>
          </a:p>
          <a:p>
            <a:pPr marL="514350" indent="-514350">
              <a:buFont typeface="+mj-lt"/>
              <a:buAutoNum type="arabicPeriod"/>
            </a:pPr>
            <a:r>
              <a:rPr lang="de-CH" dirty="0"/>
              <a:t>Selbstwirksamkeit</a:t>
            </a:r>
          </a:p>
          <a:p>
            <a:pPr marL="514350" indent="-514350">
              <a:buFont typeface="+mj-lt"/>
              <a:buAutoNum type="arabicPeriod"/>
            </a:pPr>
            <a:r>
              <a:rPr lang="de-CH" dirty="0"/>
              <a:t>Verantwortung</a:t>
            </a:r>
          </a:p>
          <a:p>
            <a:pPr marL="514350" indent="-514350">
              <a:buFont typeface="+mj-lt"/>
              <a:buAutoNum type="arabicPeriod"/>
            </a:pPr>
            <a:r>
              <a:rPr lang="de-CH" dirty="0"/>
              <a:t>Netzwerkorientierung</a:t>
            </a:r>
          </a:p>
          <a:p>
            <a:pPr marL="514350" indent="-514350">
              <a:buFont typeface="+mj-lt"/>
              <a:buAutoNum type="arabicPeriod"/>
            </a:pPr>
            <a:r>
              <a:rPr lang="de-CH" dirty="0"/>
              <a:t>Lösungsorientierung</a:t>
            </a:r>
          </a:p>
          <a:p>
            <a:pPr marL="514350" indent="-514350">
              <a:buFont typeface="+mj-lt"/>
              <a:buAutoNum type="arabicPeriod"/>
            </a:pPr>
            <a:r>
              <a:rPr lang="de-CH" dirty="0"/>
              <a:t>Zukunftsorientierung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214282" y="285728"/>
            <a:ext cx="8229600" cy="1143000"/>
          </a:xfrm>
        </p:spPr>
        <p:txBody>
          <a:bodyPr>
            <a:normAutofit/>
          </a:bodyPr>
          <a:lstStyle/>
          <a:p>
            <a:r>
              <a:rPr lang="de-CH" dirty="0"/>
              <a:t>Stellen Sie sich die Frage</a:t>
            </a:r>
          </a:p>
        </p:txBody>
      </p:sp>
      <p:sp>
        <p:nvSpPr>
          <p:cNvPr id="5" name="Inhaltsplatzhalter 4"/>
          <p:cNvSpPr>
            <a:spLocks noGrp="1"/>
          </p:cNvSpPr>
          <p:nvPr>
            <p:ph idx="1"/>
          </p:nvPr>
        </p:nvSpPr>
        <p:spPr>
          <a:xfrm>
            <a:off x="642910" y="2000240"/>
            <a:ext cx="3686172" cy="4168773"/>
          </a:xfrm>
        </p:spPr>
        <p:txBody>
          <a:bodyPr>
            <a:normAutofit fontScale="92500" lnSpcReduction="10000"/>
          </a:bodyPr>
          <a:lstStyle/>
          <a:p>
            <a:r>
              <a:rPr lang="de-CH" b="1" dirty="0"/>
              <a:t>Was hilft mir zu verstehen?</a:t>
            </a:r>
          </a:p>
          <a:p>
            <a:r>
              <a:rPr lang="de-CH" b="1" dirty="0"/>
              <a:t>Was hilft mir Schwierigkeiten zu lösen?</a:t>
            </a:r>
          </a:p>
          <a:p>
            <a:r>
              <a:rPr lang="de-CH" b="1" dirty="0"/>
              <a:t>Was hilft mir in meinem Leben einen Sinn zu sehen?</a:t>
            </a:r>
          </a:p>
        </p:txBody>
      </p:sp>
      <p:sp>
        <p:nvSpPr>
          <p:cNvPr id="6" name="Inhaltsplatzhalter 4"/>
          <p:cNvSpPr txBox="1">
            <a:spLocks/>
          </p:cNvSpPr>
          <p:nvPr/>
        </p:nvSpPr>
        <p:spPr>
          <a:xfrm>
            <a:off x="5000628" y="2000240"/>
            <a:ext cx="3686172" cy="4525963"/>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3200" i="0" u="none" strike="noStrike" kern="1200" cap="none" spc="0" normalizeH="0" baseline="0" noProof="0" dirty="0">
                <a:ln>
                  <a:noFill/>
                </a:ln>
                <a:solidFill>
                  <a:schemeClr val="tx1"/>
                </a:solidFill>
                <a:effectLst/>
                <a:uLnTx/>
                <a:uFillTx/>
                <a:latin typeface="+mn-lt"/>
                <a:ea typeface="+mn-ea"/>
                <a:cs typeface="+mn-cs"/>
              </a:rPr>
              <a:t>Was kann ich akzeptieren?</a:t>
            </a:r>
          </a:p>
          <a:p>
            <a:pPr marL="342900" lvl="0" indent="-342900">
              <a:spcBef>
                <a:spcPct val="20000"/>
              </a:spcBef>
              <a:buFont typeface="Arial" pitchFamily="34" charset="0"/>
              <a:buChar char="•"/>
            </a:pPr>
            <a:r>
              <a:rPr lang="de-CH" sz="3200" dirty="0"/>
              <a:t>Was erlebe ich als positiv in meinem Leben?</a:t>
            </a:r>
          </a:p>
          <a:p>
            <a:pPr marL="342900" lvl="0" indent="-342900">
              <a:spcBef>
                <a:spcPct val="20000"/>
              </a:spcBef>
              <a:buFont typeface="Arial" pitchFamily="34" charset="0"/>
              <a:buChar char="•"/>
            </a:pPr>
            <a:r>
              <a:rPr lang="de-CH" sz="3200" dirty="0"/>
              <a:t>Was sind meine Stärken</a:t>
            </a:r>
          </a:p>
          <a:p>
            <a:pPr marL="342900" lvl="0" indent="-342900">
              <a:spcBef>
                <a:spcPct val="20000"/>
              </a:spcBef>
              <a:buFont typeface="Arial" pitchFamily="34" charset="0"/>
              <a:buChar char="•"/>
            </a:pPr>
            <a:r>
              <a:rPr lang="de-CH" sz="3200" dirty="0"/>
              <a:t>Wer tut mir gut?</a:t>
            </a:r>
          </a:p>
          <a:p>
            <a:pPr marL="342900" lvl="0" indent="-342900">
              <a:spcBef>
                <a:spcPct val="20000"/>
              </a:spcBef>
              <a:buFont typeface="Arial" pitchFamily="34" charset="0"/>
              <a:buChar char="•"/>
            </a:pPr>
            <a:r>
              <a:rPr lang="de-CH" sz="3200" dirty="0"/>
              <a:t>Welche Lösungsmöglichkeiten haben mich bisher weitergebracht?</a:t>
            </a:r>
          </a:p>
          <a:p>
            <a:pPr marL="342900" lvl="0" indent="-342900">
              <a:spcBef>
                <a:spcPct val="20000"/>
              </a:spcBef>
              <a:buFont typeface="Arial" pitchFamily="34" charset="0"/>
              <a:buChar char="•"/>
            </a:pPr>
            <a:r>
              <a:rPr lang="de-CH" sz="3200" dirty="0"/>
              <a:t>Was will ich erleben</a:t>
            </a:r>
          </a:p>
        </p:txBody>
      </p:sp>
      <p:sp>
        <p:nvSpPr>
          <p:cNvPr id="7" name="Textfeld 6"/>
          <p:cNvSpPr txBox="1"/>
          <p:nvPr/>
        </p:nvSpPr>
        <p:spPr>
          <a:xfrm>
            <a:off x="1000100" y="1357298"/>
            <a:ext cx="2500330" cy="584775"/>
          </a:xfrm>
          <a:prstGeom prst="rect">
            <a:avLst/>
          </a:prstGeom>
          <a:noFill/>
        </p:spPr>
        <p:txBody>
          <a:bodyPr wrap="square" rtlCol="0">
            <a:spAutoFit/>
          </a:bodyPr>
          <a:lstStyle/>
          <a:p>
            <a:r>
              <a:rPr lang="de-CH" sz="3200" dirty="0" err="1">
                <a:solidFill>
                  <a:srgbClr val="7030A0"/>
                </a:solidFill>
              </a:rPr>
              <a:t>Koharänzsinn</a:t>
            </a:r>
            <a:endParaRPr lang="de-CH" sz="3200" dirty="0">
              <a:solidFill>
                <a:srgbClr val="7030A0"/>
              </a:solidFill>
            </a:endParaRPr>
          </a:p>
        </p:txBody>
      </p:sp>
      <p:sp>
        <p:nvSpPr>
          <p:cNvPr id="8" name="Textfeld 7"/>
          <p:cNvSpPr txBox="1"/>
          <p:nvPr/>
        </p:nvSpPr>
        <p:spPr>
          <a:xfrm>
            <a:off x="5429256" y="1357298"/>
            <a:ext cx="2500330" cy="584775"/>
          </a:xfrm>
          <a:prstGeom prst="rect">
            <a:avLst/>
          </a:prstGeom>
          <a:noFill/>
        </p:spPr>
        <p:txBody>
          <a:bodyPr wrap="square" rtlCol="0">
            <a:spAutoFit/>
          </a:bodyPr>
          <a:lstStyle/>
          <a:p>
            <a:r>
              <a:rPr lang="de-CH" sz="3200" dirty="0" err="1">
                <a:solidFill>
                  <a:srgbClr val="7030A0"/>
                </a:solidFill>
              </a:rPr>
              <a:t>Resilienz</a:t>
            </a:r>
            <a:endParaRPr lang="de-CH" sz="3200" dirty="0">
              <a:solidFill>
                <a:srgbClr val="7030A0"/>
              </a:solidFill>
            </a:endParaRPr>
          </a:p>
        </p:txBody>
      </p:sp>
      <p:cxnSp>
        <p:nvCxnSpPr>
          <p:cNvPr id="10" name="Gerade Verbindung mit Pfeil 9"/>
          <p:cNvCxnSpPr/>
          <p:nvPr/>
        </p:nvCxnSpPr>
        <p:spPr>
          <a:xfrm>
            <a:off x="3643306" y="2195228"/>
            <a:ext cx="1428760"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608006" y="3851749"/>
            <a:ext cx="1428760"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3643306" y="5888989"/>
            <a:ext cx="1428760" cy="1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100000">
              <a:schemeClr val="accent1">
                <a:tint val="23500"/>
                <a:satMod val="160000"/>
                <a:alpha val="2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071538" y="285728"/>
            <a:ext cx="7143800" cy="2214578"/>
          </a:xfrm>
        </p:spPr>
        <p:txBody>
          <a:bodyPr>
            <a:normAutofit fontScale="90000"/>
          </a:bodyPr>
          <a:lstStyle/>
          <a:p>
            <a:br>
              <a:rPr lang="de-CH" dirty="0"/>
            </a:br>
            <a:r>
              <a:rPr lang="de-CH" sz="4000" b="1" dirty="0">
                <a:solidFill>
                  <a:srgbClr val="7030A0"/>
                </a:solidFill>
              </a:rPr>
              <a:t>Ich wünsche Ihnen viel Kraft und Freude beim Entdecken Ihrer Ressourcen und Ihrer </a:t>
            </a:r>
            <a:r>
              <a:rPr lang="de-CH" sz="4000" b="1" dirty="0" err="1">
                <a:solidFill>
                  <a:srgbClr val="7030A0"/>
                </a:solidFill>
              </a:rPr>
              <a:t>Resilienz</a:t>
            </a:r>
            <a:r>
              <a:rPr lang="de-CH" dirty="0"/>
              <a:t>	</a:t>
            </a:r>
          </a:p>
        </p:txBody>
      </p:sp>
      <p:pic>
        <p:nvPicPr>
          <p:cNvPr id="6" name="Inhaltsplatzhalter 7" descr="20180910_074754-EFFECTS.jpg"/>
          <p:cNvPicPr>
            <a:picLocks noChangeAspect="1"/>
          </p:cNvPicPr>
          <p:nvPr/>
        </p:nvPicPr>
        <p:blipFill>
          <a:blip r:embed="rId2" cstate="print"/>
          <a:stretch>
            <a:fillRect/>
          </a:stretch>
        </p:blipFill>
        <p:spPr>
          <a:xfrm>
            <a:off x="3786182" y="2991128"/>
            <a:ext cx="1928826" cy="34290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214282" y="285728"/>
            <a:ext cx="8229600" cy="1143000"/>
          </a:xfrm>
        </p:spPr>
        <p:txBody>
          <a:bodyPr/>
          <a:lstStyle/>
          <a:p>
            <a:r>
              <a:rPr lang="de-CH" dirty="0" err="1"/>
              <a:t>Resilienz</a:t>
            </a:r>
            <a:r>
              <a:rPr lang="de-CH" dirty="0"/>
              <a:t> und </a:t>
            </a:r>
            <a:r>
              <a:rPr lang="de-CH" dirty="0" err="1"/>
              <a:t>Salutogenese</a:t>
            </a:r>
            <a:r>
              <a:rPr lang="de-CH" dirty="0"/>
              <a:t>		</a:t>
            </a:r>
          </a:p>
        </p:txBody>
      </p:sp>
      <p:sp>
        <p:nvSpPr>
          <p:cNvPr id="5" name="Untertitel 4"/>
          <p:cNvSpPr>
            <a:spLocks noGrp="1"/>
          </p:cNvSpPr>
          <p:nvPr>
            <p:ph idx="1"/>
          </p:nvPr>
        </p:nvSpPr>
        <p:spPr>
          <a:xfrm>
            <a:off x="571472" y="1571612"/>
            <a:ext cx="8229600" cy="4525963"/>
          </a:xfrm>
        </p:spPr>
        <p:txBody>
          <a:bodyPr>
            <a:normAutofit/>
          </a:bodyPr>
          <a:lstStyle/>
          <a:p>
            <a:pPr>
              <a:buNone/>
            </a:pPr>
            <a:r>
              <a:rPr lang="de-CH" dirty="0"/>
              <a:t>Inhalt:</a:t>
            </a:r>
          </a:p>
          <a:p>
            <a:r>
              <a:rPr lang="de-CH" dirty="0" err="1"/>
              <a:t>Salutogenese</a:t>
            </a:r>
            <a:r>
              <a:rPr lang="de-CH" dirty="0"/>
              <a:t> - </a:t>
            </a:r>
            <a:r>
              <a:rPr lang="de-CH" dirty="0" err="1"/>
              <a:t>Antonovsky</a:t>
            </a:r>
            <a:r>
              <a:rPr lang="de-CH" dirty="0"/>
              <a:t>:</a:t>
            </a:r>
            <a:br>
              <a:rPr lang="de-CH" dirty="0"/>
            </a:br>
            <a:r>
              <a:rPr lang="de-CH" dirty="0"/>
              <a:t>- Kontinuum</a:t>
            </a:r>
            <a:br>
              <a:rPr lang="de-CH" dirty="0"/>
            </a:br>
            <a:r>
              <a:rPr lang="de-CH" dirty="0"/>
              <a:t>- Kohärenzsinn</a:t>
            </a:r>
          </a:p>
          <a:p>
            <a:r>
              <a:rPr lang="de-CH" dirty="0"/>
              <a:t>Ressourcen</a:t>
            </a:r>
          </a:p>
          <a:p>
            <a:r>
              <a:rPr lang="de-CH" dirty="0"/>
              <a:t>Umgang mit Krisen</a:t>
            </a:r>
          </a:p>
          <a:p>
            <a:r>
              <a:rPr lang="de-CH" dirty="0"/>
              <a:t>Was ist </a:t>
            </a:r>
            <a:r>
              <a:rPr lang="de-CH" dirty="0" err="1"/>
              <a:t>Resilienz</a:t>
            </a:r>
            <a:r>
              <a:rPr lang="de-CH" dirty="0"/>
              <a:t>?</a:t>
            </a:r>
          </a:p>
          <a:p>
            <a:r>
              <a:rPr lang="de-CH" dirty="0"/>
              <a:t>Wie wird </a:t>
            </a:r>
            <a:r>
              <a:rPr lang="de-CH" dirty="0" err="1"/>
              <a:t>Resilienz</a:t>
            </a:r>
            <a:r>
              <a:rPr lang="de-CH" dirty="0"/>
              <a:t> beeinflusst und gefördert?</a:t>
            </a:r>
          </a:p>
          <a:p>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100000">
              <a:schemeClr val="accent1">
                <a:tint val="23500"/>
                <a:satMod val="160000"/>
                <a:alpha val="2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071538" y="571480"/>
            <a:ext cx="7143800" cy="2071702"/>
          </a:xfrm>
        </p:spPr>
        <p:txBody>
          <a:bodyPr>
            <a:normAutofit fontScale="90000"/>
          </a:bodyPr>
          <a:lstStyle/>
          <a:p>
            <a:br>
              <a:rPr lang="de-CH" dirty="0"/>
            </a:br>
            <a:r>
              <a:rPr lang="de-CH" dirty="0"/>
              <a:t> </a:t>
            </a:r>
            <a:r>
              <a:rPr lang="de-CH" b="1" dirty="0"/>
              <a:t>Herzlichen Dank für Ihre Aufmerksamkeit</a:t>
            </a:r>
            <a:br>
              <a:rPr lang="de-CH" dirty="0"/>
            </a:br>
            <a:r>
              <a:rPr lang="de-CH" dirty="0"/>
              <a:t>	</a:t>
            </a:r>
          </a:p>
        </p:txBody>
      </p:sp>
      <p:sp>
        <p:nvSpPr>
          <p:cNvPr id="5" name="Untertitel 4"/>
          <p:cNvSpPr>
            <a:spLocks noGrp="1"/>
          </p:cNvSpPr>
          <p:nvPr>
            <p:ph type="subTitle" idx="1"/>
          </p:nvPr>
        </p:nvSpPr>
        <p:spPr>
          <a:xfrm>
            <a:off x="785786" y="3286124"/>
            <a:ext cx="8001056" cy="1714512"/>
          </a:xfrm>
        </p:spPr>
        <p:txBody>
          <a:bodyPr>
            <a:noAutofit/>
          </a:bodyPr>
          <a:lstStyle/>
          <a:p>
            <a:r>
              <a:rPr lang="de-CH" b="1" dirty="0">
                <a:solidFill>
                  <a:srgbClr val="7030A0"/>
                </a:solidFill>
              </a:rPr>
              <a:t>Gabriela von </a:t>
            </a:r>
            <a:r>
              <a:rPr lang="de-CH" b="1" dirty="0" err="1">
                <a:solidFill>
                  <a:srgbClr val="7030A0"/>
                </a:solidFill>
              </a:rPr>
              <a:t>Känel</a:t>
            </a:r>
            <a:endParaRPr lang="de-CH" b="1" dirty="0">
              <a:solidFill>
                <a:srgbClr val="7030A0"/>
              </a:solidFill>
            </a:endParaRPr>
          </a:p>
          <a:p>
            <a:r>
              <a:rPr lang="de-CH" dirty="0">
                <a:solidFill>
                  <a:srgbClr val="7030A0"/>
                </a:solidFill>
              </a:rPr>
              <a:t>Betriebsökonomin,</a:t>
            </a:r>
          </a:p>
          <a:p>
            <a:r>
              <a:rPr lang="de-CH" dirty="0">
                <a:solidFill>
                  <a:srgbClr val="7030A0"/>
                </a:solidFill>
              </a:rPr>
              <a:t>Körperzentrierte psychologische Beraterin i.A.</a:t>
            </a:r>
          </a:p>
          <a:p>
            <a:r>
              <a:rPr lang="de-CH" dirty="0">
                <a:solidFill>
                  <a:srgbClr val="7030A0"/>
                </a:solidFill>
              </a:rPr>
              <a:t>www.alpakafarm.ch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Übung zur Förderung der </a:t>
            </a:r>
            <a:r>
              <a:rPr lang="de-CH" dirty="0" err="1"/>
              <a:t>Resilienz</a:t>
            </a:r>
            <a:endParaRPr lang="de-CH" dirty="0"/>
          </a:p>
        </p:txBody>
      </p:sp>
      <p:sp>
        <p:nvSpPr>
          <p:cNvPr id="5" name="Untertitel 4"/>
          <p:cNvSpPr>
            <a:spLocks noGrp="1"/>
          </p:cNvSpPr>
          <p:nvPr>
            <p:ph idx="1"/>
          </p:nvPr>
        </p:nvSpPr>
        <p:spPr/>
        <p:txBody>
          <a:bodyPr>
            <a:normAutofit/>
          </a:bodyPr>
          <a:lstStyle/>
          <a:p>
            <a:pPr>
              <a:buNone/>
            </a:pPr>
            <a:endParaRPr lang="de-DE" dirty="0"/>
          </a:p>
          <a:p>
            <a:r>
              <a:rPr lang="de-CH" dirty="0"/>
              <a:t>Welcher der 7 Faktoren spontan als für Sie persönlich umsetzbar?</a:t>
            </a:r>
          </a:p>
          <a:p>
            <a:r>
              <a:rPr lang="de-CH" dirty="0"/>
              <a:t>Tauschen Sie sich über Ihre Erkenntnis mit dem Sitznachbarn aus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285720" y="214290"/>
            <a:ext cx="8229600" cy="1143000"/>
          </a:xfrm>
        </p:spPr>
        <p:txBody>
          <a:bodyPr>
            <a:normAutofit/>
          </a:bodyPr>
          <a:lstStyle/>
          <a:p>
            <a:r>
              <a:rPr lang="de-CH" dirty="0" err="1"/>
              <a:t>Salutogenese</a:t>
            </a:r>
            <a:r>
              <a:rPr lang="de-CH" dirty="0"/>
              <a:t> </a:t>
            </a:r>
          </a:p>
        </p:txBody>
      </p:sp>
      <p:sp>
        <p:nvSpPr>
          <p:cNvPr id="5" name="Untertitel 4"/>
          <p:cNvSpPr>
            <a:spLocks noGrp="1"/>
          </p:cNvSpPr>
          <p:nvPr>
            <p:ph idx="1"/>
          </p:nvPr>
        </p:nvSpPr>
        <p:spPr>
          <a:xfrm>
            <a:off x="500034" y="1214422"/>
            <a:ext cx="8229600" cy="4525963"/>
          </a:xfrm>
        </p:spPr>
        <p:txBody>
          <a:bodyPr>
            <a:normAutofit/>
          </a:bodyPr>
          <a:lstStyle/>
          <a:p>
            <a:pPr>
              <a:buNone/>
            </a:pPr>
            <a:endParaRPr lang="de-DE" dirty="0"/>
          </a:p>
          <a:p>
            <a:r>
              <a:rPr lang="de-CH" b="1" dirty="0"/>
              <a:t>SALUS (LATEINISCH): </a:t>
            </a:r>
            <a:br>
              <a:rPr lang="de-CH" b="1" dirty="0"/>
            </a:br>
            <a:r>
              <a:rPr lang="de-CH" dirty="0" err="1"/>
              <a:t>Unverletztheit</a:t>
            </a:r>
            <a:r>
              <a:rPr lang="de-CH" dirty="0"/>
              <a:t>, Heil, Glück</a:t>
            </a:r>
          </a:p>
          <a:p>
            <a:r>
              <a:rPr lang="de-CH" b="1" dirty="0"/>
              <a:t>GENESE (GRIECHSICH):</a:t>
            </a:r>
            <a:br>
              <a:rPr lang="de-CH" b="1" dirty="0"/>
            </a:br>
            <a:r>
              <a:rPr lang="de-CH" dirty="0"/>
              <a:t>Entstehung, Entwicklung</a:t>
            </a:r>
          </a:p>
          <a:p>
            <a:endParaRPr lang="de-CH" dirty="0"/>
          </a:p>
          <a:p>
            <a:pPr>
              <a:buNone/>
            </a:pPr>
            <a:r>
              <a:rPr lang="de-CH" b="1" dirty="0">
                <a:solidFill>
                  <a:schemeClr val="tx1"/>
                </a:solidFill>
              </a:rPr>
              <a:t>ARON ANTONOVSKY (1923-1994)</a:t>
            </a:r>
            <a:endParaRPr lang="de-CH" dirty="0"/>
          </a:p>
        </p:txBody>
      </p:sp>
      <p:pic>
        <p:nvPicPr>
          <p:cNvPr id="9" name="Inhaltsplatzhalt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140" y="3929066"/>
            <a:ext cx="1905000" cy="2286000"/>
          </a:xfrm>
          <a:prstGeom prst="rect">
            <a:avLst/>
          </a:prstGeom>
          <a:solidFill>
            <a:schemeClr val="accent2">
              <a:lumMod val="60000"/>
              <a:lumOff val="40000"/>
            </a:schemeClr>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CH" dirty="0" err="1"/>
              <a:t>Salutogenese</a:t>
            </a:r>
            <a:r>
              <a:rPr lang="de-CH" dirty="0"/>
              <a:t> -Modell </a:t>
            </a:r>
            <a:br>
              <a:rPr lang="de-CH" dirty="0"/>
            </a:br>
            <a:r>
              <a:rPr lang="de-CH" dirty="0"/>
              <a:t>– </a:t>
            </a:r>
            <a:r>
              <a:rPr lang="de-CH" sz="4000" dirty="0"/>
              <a:t>was ist heil geblieben</a:t>
            </a:r>
          </a:p>
        </p:txBody>
      </p:sp>
      <p:pic>
        <p:nvPicPr>
          <p:cNvPr id="1026" name="Picture 2" descr="D:\Users\W7\Documents\Schritt für Schritt - my business\Susanne_GvK_Projekt chron. Kranke\salutogenese modell.png"/>
          <p:cNvPicPr>
            <a:picLocks noChangeAspect="1" noChangeArrowheads="1"/>
          </p:cNvPicPr>
          <p:nvPr/>
        </p:nvPicPr>
        <p:blipFill>
          <a:blip r:embed="rId3" cstate="print"/>
          <a:srcRect/>
          <a:stretch>
            <a:fillRect/>
          </a:stretch>
        </p:blipFill>
        <p:spPr bwMode="auto">
          <a:xfrm>
            <a:off x="571472" y="1857364"/>
            <a:ext cx="8043146" cy="360522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500034" y="428604"/>
            <a:ext cx="8229600" cy="1143000"/>
          </a:xfrm>
        </p:spPr>
        <p:txBody>
          <a:bodyPr>
            <a:normAutofit fontScale="90000"/>
          </a:bodyPr>
          <a:lstStyle/>
          <a:p>
            <a:r>
              <a:rPr lang="de-CH" dirty="0"/>
              <a:t>Kontinuum zwischen Gesundheit und Krankheit</a:t>
            </a:r>
          </a:p>
        </p:txBody>
      </p:sp>
      <p:sp>
        <p:nvSpPr>
          <p:cNvPr id="5" name="Untertitel 4"/>
          <p:cNvSpPr>
            <a:spLocks noGrp="1"/>
          </p:cNvSpPr>
          <p:nvPr>
            <p:ph sz="half" idx="2"/>
          </p:nvPr>
        </p:nvSpPr>
        <p:spPr/>
        <p:txBody>
          <a:bodyPr>
            <a:normAutofit/>
          </a:bodyPr>
          <a:lstStyle/>
          <a:p>
            <a:pPr>
              <a:buNone/>
            </a:pPr>
            <a:endParaRPr lang="de-DE" dirty="0"/>
          </a:p>
          <a:p>
            <a:endParaRPr lang="de-CH" dirty="0"/>
          </a:p>
        </p:txBody>
      </p:sp>
      <p:pic>
        <p:nvPicPr>
          <p:cNvPr id="6"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0166" y="1714488"/>
            <a:ext cx="7082164" cy="457203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500034" y="428604"/>
            <a:ext cx="8229600" cy="1143000"/>
          </a:xfrm>
        </p:spPr>
        <p:txBody>
          <a:bodyPr>
            <a:normAutofit/>
          </a:bodyPr>
          <a:lstStyle/>
          <a:p>
            <a:r>
              <a:rPr lang="de-CH" dirty="0"/>
              <a:t>Kontinuum - Ressourcen</a:t>
            </a:r>
          </a:p>
        </p:txBody>
      </p:sp>
      <p:sp>
        <p:nvSpPr>
          <p:cNvPr id="5" name="Untertitel 4"/>
          <p:cNvSpPr>
            <a:spLocks noGrp="1"/>
          </p:cNvSpPr>
          <p:nvPr>
            <p:ph sz="half" idx="2"/>
          </p:nvPr>
        </p:nvSpPr>
        <p:spPr/>
        <p:txBody>
          <a:bodyPr>
            <a:normAutofit/>
          </a:bodyPr>
          <a:lstStyle/>
          <a:p>
            <a:pPr>
              <a:buNone/>
            </a:pPr>
            <a:endParaRPr lang="de-DE" dirty="0"/>
          </a:p>
          <a:p>
            <a:endParaRPr lang="de-CH" dirty="0"/>
          </a:p>
        </p:txBody>
      </p:sp>
      <p:pic>
        <p:nvPicPr>
          <p:cNvPr id="6"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0166" y="1571612"/>
            <a:ext cx="7082164" cy="4572032"/>
          </a:xfrm>
        </p:spPr>
      </p:pic>
      <p:sp>
        <p:nvSpPr>
          <p:cNvPr id="7" name="Ellipse 6"/>
          <p:cNvSpPr/>
          <p:nvPr/>
        </p:nvSpPr>
        <p:spPr>
          <a:xfrm>
            <a:off x="5572132" y="2571744"/>
            <a:ext cx="1714512" cy="928694"/>
          </a:xfrm>
          <a:prstGeom prst="ellipse">
            <a:avLst/>
          </a:prstGeom>
          <a:noFill/>
          <a:ln>
            <a:solidFill>
              <a:schemeClr val="tx2">
                <a:lumMod val="60000"/>
                <a:lumOff val="40000"/>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 Verbindung mit Pfeil 8"/>
          <p:cNvCxnSpPr>
            <a:endCxn id="7" idx="7"/>
          </p:cNvCxnSpPr>
          <p:nvPr/>
        </p:nvCxnSpPr>
        <p:spPr>
          <a:xfrm rot="5400000">
            <a:off x="6914505" y="1835543"/>
            <a:ext cx="993260" cy="75115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„Sense </a:t>
            </a:r>
            <a:r>
              <a:rPr lang="de-CH" dirty="0" err="1"/>
              <a:t>of</a:t>
            </a:r>
            <a:r>
              <a:rPr lang="de-CH" dirty="0"/>
              <a:t> </a:t>
            </a:r>
            <a:r>
              <a:rPr lang="de-CH" dirty="0" err="1"/>
              <a:t>Coherence</a:t>
            </a:r>
            <a:r>
              <a:rPr lang="de-CH" dirty="0"/>
              <a:t>“</a:t>
            </a:r>
          </a:p>
        </p:txBody>
      </p:sp>
      <p:sp>
        <p:nvSpPr>
          <p:cNvPr id="6" name="Inhaltsplatzhalter 5"/>
          <p:cNvSpPr>
            <a:spLocks noGrp="1"/>
          </p:cNvSpPr>
          <p:nvPr>
            <p:ph idx="1"/>
          </p:nvPr>
        </p:nvSpPr>
        <p:spPr/>
        <p:txBody>
          <a:bodyPr>
            <a:normAutofit lnSpcReduction="10000"/>
          </a:bodyPr>
          <a:lstStyle/>
          <a:p>
            <a:pPr marL="68580" indent="0">
              <a:buNone/>
            </a:pPr>
            <a:r>
              <a:rPr lang="de-CH" dirty="0"/>
              <a:t>„sense </a:t>
            </a:r>
            <a:r>
              <a:rPr lang="de-CH" dirty="0" err="1"/>
              <a:t>of</a:t>
            </a:r>
            <a:r>
              <a:rPr lang="de-CH" dirty="0"/>
              <a:t> </a:t>
            </a:r>
            <a:r>
              <a:rPr lang="de-CH" dirty="0" err="1"/>
              <a:t>Coherence</a:t>
            </a:r>
            <a:r>
              <a:rPr lang="de-CH" dirty="0"/>
              <a:t>“ gemäss </a:t>
            </a:r>
            <a:r>
              <a:rPr lang="de-CH" dirty="0" err="1"/>
              <a:t>Antonvsky</a:t>
            </a:r>
            <a:r>
              <a:rPr lang="de-CH" dirty="0"/>
              <a:t>:</a:t>
            </a:r>
          </a:p>
          <a:p>
            <a:pPr marL="68580" indent="0" algn="ctr">
              <a:buNone/>
            </a:pPr>
            <a:br>
              <a:rPr lang="de-CH" dirty="0"/>
            </a:br>
            <a:r>
              <a:rPr lang="de-CH" dirty="0"/>
              <a:t>Fähigkeit eines Menschen, die ihm gebotenen Ressourcen zu nützen, um sich gesund zu erhalten.</a:t>
            </a:r>
          </a:p>
          <a:p>
            <a:pPr marL="68580" indent="0">
              <a:buNone/>
            </a:pPr>
            <a:endParaRPr lang="de-CH" dirty="0"/>
          </a:p>
          <a:p>
            <a:pPr marL="68580" indent="0"/>
            <a:r>
              <a:rPr lang="de-CH" dirty="0"/>
              <a:t> allgemeine Orientierung </a:t>
            </a:r>
          </a:p>
          <a:p>
            <a:pPr marL="68580" indent="0"/>
            <a:r>
              <a:rPr lang="de-CH" dirty="0"/>
              <a:t> drückt das Gefühl des Urvertrauens aus. </a:t>
            </a:r>
            <a:br>
              <a:rPr lang="de-CH" dirty="0"/>
            </a:br>
            <a:endParaRPr lang="de-CH" dirty="0"/>
          </a:p>
          <a:p>
            <a:pPr marL="68580" indent="0">
              <a:buNone/>
            </a:pPr>
            <a:endParaRPr lang="de-CH" dirty="0"/>
          </a:p>
          <a:p>
            <a:pPr>
              <a:buNone/>
            </a:pPr>
            <a:endParaRPr lang="de-C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Kohärenzgefühl </a:t>
            </a:r>
          </a:p>
        </p:txBody>
      </p:sp>
      <p:sp>
        <p:nvSpPr>
          <p:cNvPr id="5" name="Inhaltsplatzhalter 4"/>
          <p:cNvSpPr>
            <a:spLocks noGrp="1"/>
          </p:cNvSpPr>
          <p:nvPr>
            <p:ph idx="1"/>
          </p:nvPr>
        </p:nvSpPr>
        <p:spPr/>
        <p:txBody>
          <a:bodyPr/>
          <a:lstStyle/>
          <a:p>
            <a:r>
              <a:rPr lang="de-CH" b="1" dirty="0"/>
              <a:t>DIE VERSTEHBARKEIT</a:t>
            </a:r>
            <a:br>
              <a:rPr lang="de-CH" b="1" dirty="0"/>
            </a:br>
            <a:r>
              <a:rPr lang="de-CH" dirty="0"/>
              <a:t>Die äusseren und inneren Erfahrungen sind erklärbar</a:t>
            </a:r>
          </a:p>
          <a:p>
            <a:r>
              <a:rPr lang="de-CH" b="1" dirty="0"/>
              <a:t>DIE HANDHABBARKEIT</a:t>
            </a:r>
            <a:br>
              <a:rPr lang="de-CH" b="1" dirty="0"/>
            </a:br>
            <a:r>
              <a:rPr lang="de-CH" dirty="0"/>
              <a:t>Schwierigkeiten sind lösbar</a:t>
            </a:r>
          </a:p>
          <a:p>
            <a:r>
              <a:rPr lang="de-CH" b="1" dirty="0"/>
              <a:t>DIE SINNHAFTIGKEIT</a:t>
            </a:r>
            <a:br>
              <a:rPr lang="de-CH" b="1" dirty="0"/>
            </a:br>
            <a:r>
              <a:rPr lang="de-CH" dirty="0"/>
              <a:t>Sein Leben als sinnvoll empfinden</a:t>
            </a:r>
            <a:endParaRPr lang="de-CH" b="1" dirty="0"/>
          </a:p>
          <a:p>
            <a:endParaRPr lang="de-CH"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5000">
              <a:schemeClr val="accent1">
                <a:tint val="44500"/>
                <a:satMod val="160000"/>
              </a:schemeClr>
            </a:gs>
            <a:gs pos="8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CH" dirty="0"/>
              <a:t>Ressourcen</a:t>
            </a:r>
          </a:p>
        </p:txBody>
      </p:sp>
      <p:sp>
        <p:nvSpPr>
          <p:cNvPr id="5" name="Untertitel 4"/>
          <p:cNvSpPr>
            <a:spLocks noGrp="1"/>
          </p:cNvSpPr>
          <p:nvPr>
            <p:ph idx="1"/>
          </p:nvPr>
        </p:nvSpPr>
        <p:spPr>
          <a:xfrm>
            <a:off x="714348" y="1214422"/>
            <a:ext cx="8229600" cy="4525963"/>
          </a:xfrm>
        </p:spPr>
        <p:txBody>
          <a:bodyPr>
            <a:normAutofit/>
          </a:bodyPr>
          <a:lstStyle/>
          <a:p>
            <a:pPr>
              <a:buNone/>
            </a:pPr>
            <a:endParaRPr lang="de-DE" dirty="0"/>
          </a:p>
          <a:p>
            <a:r>
              <a:rPr lang="de-CH" dirty="0"/>
              <a:t>Interne: </a:t>
            </a:r>
            <a:br>
              <a:rPr lang="de-CH" dirty="0"/>
            </a:br>
            <a:r>
              <a:rPr lang="de-CH" dirty="0"/>
              <a:t>Persönlichkeitsfaktoren, Stärken, Potenziale, Fähigkeiten und Fertigkeiten</a:t>
            </a:r>
            <a:br>
              <a:rPr lang="de-CH" dirty="0"/>
            </a:br>
            <a:endParaRPr lang="de-CH" dirty="0"/>
          </a:p>
          <a:p>
            <a:r>
              <a:rPr lang="de-CH" dirty="0"/>
              <a:t>Externe:</a:t>
            </a:r>
            <a:br>
              <a:rPr lang="de-CH" dirty="0"/>
            </a:br>
            <a:r>
              <a:rPr lang="de-CH" dirty="0"/>
              <a:t>Beziehungen</a:t>
            </a: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1467</Words>
  <Application>Microsoft Office PowerPoint</Application>
  <PresentationFormat>Bildschirmpräsentation (4:3)</PresentationFormat>
  <Paragraphs>213</Paragraphs>
  <Slides>21</Slides>
  <Notes>19</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21</vt:i4>
      </vt:variant>
    </vt:vector>
  </HeadingPairs>
  <TitlesOfParts>
    <vt:vector size="24" baseType="lpstr">
      <vt:lpstr>Arial</vt:lpstr>
      <vt:lpstr>Calibri</vt:lpstr>
      <vt:lpstr>Larissa-Design</vt:lpstr>
      <vt:lpstr>Resilienz und Salutogenese  </vt:lpstr>
      <vt:lpstr>Resilienz und Salutogenese  </vt:lpstr>
      <vt:lpstr>Salutogenese </vt:lpstr>
      <vt:lpstr>Salutogenese -Modell  – was ist heil geblieben</vt:lpstr>
      <vt:lpstr>Kontinuum zwischen Gesundheit und Krankheit</vt:lpstr>
      <vt:lpstr>Kontinuum - Ressourcen</vt:lpstr>
      <vt:lpstr>„Sense of Coherence“</vt:lpstr>
      <vt:lpstr>Kohärenzgefühl </vt:lpstr>
      <vt:lpstr>Ressourcen</vt:lpstr>
      <vt:lpstr>Das Ressourcenköfferli</vt:lpstr>
      <vt:lpstr>Umgang mit Schicksalsschlägen</vt:lpstr>
      <vt:lpstr>Verarbeitung von Schicksalsschlägen</vt:lpstr>
      <vt:lpstr>Strategien für Nahestehende</vt:lpstr>
      <vt:lpstr>Was ist Resilienz?</vt:lpstr>
      <vt:lpstr>Was ist heil geblieben?</vt:lpstr>
      <vt:lpstr>Lebensfluss</vt:lpstr>
      <vt:lpstr>7  Wege zur Förderung der Resilienz</vt:lpstr>
      <vt:lpstr>Stellen Sie sich die Frage</vt:lpstr>
      <vt:lpstr> Ich wünsche Ihnen viel Kraft und Freude beim Entdecken Ihrer Ressourcen und Ihrer Resilienz </vt:lpstr>
      <vt:lpstr>  Herzlichen Dank für Ihre Aufmerksamkeit  </vt:lpstr>
      <vt:lpstr>Übung zur Förderung der Resilienz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Resilienz und Salutogenese</dc:title>
  <dc:creator>W7</dc:creator>
  <cp:lastModifiedBy>Tabea Weber | Verein ALS Schweiz</cp:lastModifiedBy>
  <cp:revision>151</cp:revision>
  <dcterms:created xsi:type="dcterms:W3CDTF">2018-10-31T15:19:44Z</dcterms:created>
  <dcterms:modified xsi:type="dcterms:W3CDTF">2020-04-30T09:48:28Z</dcterms:modified>
</cp:coreProperties>
</file>