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1" r:id="rId5"/>
    <p:sldMasterId id="2147483691" r:id="rId6"/>
  </p:sldMasterIdLst>
  <p:notesMasterIdLst>
    <p:notesMasterId r:id="rId36"/>
  </p:notesMasterIdLst>
  <p:handoutMasterIdLst>
    <p:handoutMasterId r:id="rId37"/>
  </p:handoutMasterIdLst>
  <p:sldIdLst>
    <p:sldId id="341" r:id="rId7"/>
    <p:sldId id="502" r:id="rId8"/>
    <p:sldId id="503" r:id="rId9"/>
    <p:sldId id="505" r:id="rId10"/>
    <p:sldId id="506" r:id="rId11"/>
    <p:sldId id="281" r:id="rId12"/>
    <p:sldId id="508" r:id="rId13"/>
    <p:sldId id="381" r:id="rId14"/>
    <p:sldId id="407" r:id="rId15"/>
    <p:sldId id="387" r:id="rId16"/>
    <p:sldId id="509" r:id="rId17"/>
    <p:sldId id="394" r:id="rId18"/>
    <p:sldId id="395" r:id="rId19"/>
    <p:sldId id="400" r:id="rId20"/>
    <p:sldId id="418" r:id="rId21"/>
    <p:sldId id="472" r:id="rId22"/>
    <p:sldId id="471" r:id="rId23"/>
    <p:sldId id="470" r:id="rId24"/>
    <p:sldId id="496" r:id="rId25"/>
    <p:sldId id="534" r:id="rId26"/>
    <p:sldId id="426" r:id="rId27"/>
    <p:sldId id="510" r:id="rId28"/>
    <p:sldId id="511" r:id="rId29"/>
    <p:sldId id="512" r:id="rId30"/>
    <p:sldId id="513" r:id="rId31"/>
    <p:sldId id="555" r:id="rId32"/>
    <p:sldId id="556" r:id="rId33"/>
    <p:sldId id="557" r:id="rId34"/>
    <p:sldId id="358" r:id="rId35"/>
  </p:sldIdLst>
  <p:sldSz cx="9906000" cy="6858000" type="A4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AA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7" autoAdjust="0"/>
    <p:restoredTop sz="86286" autoAdjust="0"/>
  </p:normalViewPr>
  <p:slideViewPr>
    <p:cSldViewPr>
      <p:cViewPr varScale="1">
        <p:scale>
          <a:sx n="76" d="100"/>
          <a:sy n="76" d="100"/>
        </p:scale>
        <p:origin x="85" y="2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3" d="1250"/>
        <a:sy n="363" d="1250"/>
      </p:scale>
      <p:origin x="0" y="0"/>
    </p:cViewPr>
  </p:sorterViewPr>
  <p:notesViewPr>
    <p:cSldViewPr>
      <p:cViewPr>
        <p:scale>
          <a:sx n="101" d="100"/>
          <a:sy n="101" d="100"/>
        </p:scale>
        <p:origin x="-2508" y="-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223030" y="506818"/>
            <a:ext cx="4307315" cy="309810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/>
              <a:t>Thema / Bereich / Anlass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41340" y="9616828"/>
            <a:ext cx="1521512" cy="30981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FFB0F-5623-4A41-A6A4-54A26B921A99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618417"/>
            <a:ext cx="3404696" cy="30822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35063" y="1"/>
            <a:ext cx="834025" cy="308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FF309-98C2-4739-895F-01A94819F2E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pic>
        <p:nvPicPr>
          <p:cNvPr id="108550" name="Grafik 6" descr="kssg_positiv_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0" y="203362"/>
            <a:ext cx="1675846" cy="6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32409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65140"/>
            <a:ext cx="5209933" cy="309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/>
              <a:t>Thema / Bereich / Anlass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58675" y="9616828"/>
            <a:ext cx="901060" cy="30981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aseline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E4A29-14FE-4A00-82CD-0C9509D4CF1F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465138"/>
            <a:ext cx="4668838" cy="3233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47641" y="3800340"/>
            <a:ext cx="5973807" cy="558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616829"/>
            <a:ext cx="2890250" cy="30822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aseline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/>
              <a:t>Referent / Bereich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5214" y="0"/>
            <a:ext cx="763874" cy="3098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aseline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246F8-4400-47E3-B2EA-9D74C7E9139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406655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77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1913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79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43986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CH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541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757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00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74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510" y="4713679"/>
            <a:ext cx="4980305" cy="4461118"/>
          </a:xfrm>
          <a:noFill/>
          <a:ln w="9525"/>
        </p:spPr>
        <p:txBody>
          <a:bodyPr/>
          <a:lstStyle/>
          <a:p>
            <a:endParaRPr lang="de-CH"/>
          </a:p>
        </p:txBody>
      </p:sp>
      <p:sp>
        <p:nvSpPr>
          <p:cNvPr id="1136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67338" cy="3717925"/>
          </a:xfrm>
          <a:ln cap="flat"/>
        </p:spPr>
      </p:sp>
    </p:spTree>
    <p:extLst>
      <p:ext uri="{BB962C8B-B14F-4D97-AF65-F5344CB8AC3E}">
        <p14:creationId xmlns:p14="http://schemas.microsoft.com/office/powerpoint/2010/main" val="213811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30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564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CH"/>
              <a:t>Thema / Bereich / Anlass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313231-A067-42BF-B4C0-4B7D5978DF4B}" type="datetime1">
              <a:rPr lang="de-CH" smtClean="0"/>
              <a:pPr/>
              <a:t>30.04.2020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Referent / Bereich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46B2FF-E2DB-4E25-9BB1-C49161361A81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8981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Thema / Bereich / Anlass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73E4A29-14FE-4A00-82CD-0C9509D4CF1F}" type="datetime1">
              <a:rPr lang="de-CH" smtClean="0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Referent / Bereich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62246F8-4400-47E3-B2EA-9D74C7E91398}" type="slidenum">
              <a:rPr lang="de-CH" smtClean="0"/>
              <a:pPr>
                <a:defRPr/>
              </a:pPr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624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071678"/>
            <a:ext cx="8420100" cy="1470025"/>
          </a:xfrm>
        </p:spPr>
        <p:txBody>
          <a:bodyPr anchor="ctr">
            <a:normAutofit/>
          </a:bodyPr>
          <a:lstStyle>
            <a:lvl1pPr algn="ctr">
              <a:defRPr sz="3200" b="1" baseline="0"/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Formatvorlage des Untertitelmasters durch Klicken bearbeiten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A739-328B-46C2-8BB8-6D3E6377DFB6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85F9-22EA-4F73-AEB7-0BC760500C44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071678"/>
            <a:ext cx="8420100" cy="1470025"/>
          </a:xfrm>
        </p:spPr>
        <p:txBody>
          <a:bodyPr anchor="ctr">
            <a:normAutofit/>
          </a:bodyPr>
          <a:lstStyle>
            <a:lvl1pPr algn="ctr">
              <a:defRPr sz="3200" b="1" baseline="0"/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Formatvorlage des Untertitelmasters durch Klicken bearbeiten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A739-328B-46C2-8BB8-6D3E6377DFB6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85F9-22EA-4F73-AEB7-0BC760500C44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5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8650" indent="-273050">
              <a:defRPr/>
            </a:lvl2pPr>
            <a:lvl3pPr marL="808038" indent="-179388">
              <a:defRPr/>
            </a:lvl3pPr>
            <a:lvl4pPr marL="1081088" indent="-177800">
              <a:defRPr/>
            </a:lvl4pPr>
            <a:lvl5pPr marL="1258888" indent="-177800">
              <a:defRPr/>
            </a:lvl5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AB37-97C5-4F6D-813B-52C14BD154FA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7D7D-A4B6-43AE-88DA-B8B32A6FC1AB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247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ctr"/>
          <a:lstStyle>
            <a:lvl1pPr algn="l">
              <a:defRPr sz="4000" b="1" cap="none" baseline="0"/>
            </a:lvl1pPr>
          </a:lstStyle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FFCA-1172-4EB5-B6D0-CFB191AF52CA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CCA8-0406-4AAC-B36D-3BB982780AE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337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3844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8444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BD91-8842-4595-BD74-FE19F0CCDA64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D6E-F182-4A12-ABA6-57FFE72535C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0061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844" y="1614331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844" y="2275367"/>
            <a:ext cx="4376870" cy="38507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75004" y="1614331"/>
            <a:ext cx="437859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5004" y="2275367"/>
            <a:ext cx="4378590" cy="38507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88F7-FCE4-454C-9351-6A7AD7C68C0B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850A-7102-4456-9C3C-9F9EFC6090D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461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41C7-C8D1-4C96-9E39-E1AE21EBECBB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A285F-39B9-4EB4-8ED4-C9F9E3EA2E1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743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EC9D-6901-4E87-95A3-7AA2A680207A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CEA5-BA0A-4573-AE3F-8F523545FA83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449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838190"/>
            <a:ext cx="3259006" cy="77471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836613"/>
            <a:ext cx="5537729" cy="528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785926"/>
            <a:ext cx="3259006" cy="43402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8DCB-B591-4902-89A2-F29D825FC204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3EC4-3B51-4E00-A113-9BFACA94678C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389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836613"/>
            <a:ext cx="5943600" cy="38909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CH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AEE5-6AE2-43A7-AF3C-FC1EE37ED290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849B-33B0-47AE-B750-F12927E9A113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489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071678"/>
            <a:ext cx="8420100" cy="1470025"/>
          </a:xfrm>
        </p:spPr>
        <p:txBody>
          <a:bodyPr anchor="ctr" anchorCtr="0">
            <a:normAutofit/>
          </a:bodyPr>
          <a:lstStyle>
            <a:lvl1pPr algn="ctr">
              <a:defRPr sz="3200" b="1" baseline="0"/>
            </a:lvl1pPr>
          </a:lstStyle>
          <a:p>
            <a:r>
              <a:rPr lang="de-CH" noProof="0" dirty="0" err="1"/>
              <a:t>Fibromyagie</a:t>
            </a:r>
            <a:r>
              <a:rPr lang="de-CH" noProof="0" dirty="0"/>
              <a:t>: eine interdisziplinäre Betrachtung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Markus Weber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A956-B432-4DA7-BC95-ECC6079749D0}" type="datetime1">
              <a:rPr lang="de-CH" smtClean="0"/>
              <a:pPr/>
              <a:t>30.04.2020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702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8650" indent="-273050">
              <a:defRPr/>
            </a:lvl2pPr>
            <a:lvl3pPr marL="808038" indent="-179388">
              <a:defRPr/>
            </a:lvl3pPr>
            <a:lvl4pPr marL="1081088" indent="-177800">
              <a:defRPr/>
            </a:lvl4pPr>
            <a:lvl5pPr marL="1258888" indent="-177800">
              <a:defRPr/>
            </a:lvl5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AB37-97C5-4F6D-813B-52C14BD154FA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7D7D-A4B6-43AE-88DA-B8B32A6FC1AB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8650" indent="-273050">
              <a:defRPr/>
            </a:lvl2pPr>
            <a:lvl3pPr marL="808038" indent="-179388">
              <a:defRPr/>
            </a:lvl3pPr>
            <a:lvl4pPr marL="1081088" indent="-177800">
              <a:defRPr/>
            </a:lvl4pPr>
            <a:lvl5pPr marL="1258888" indent="-177800">
              <a:defRPr/>
            </a:lvl5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F79B-E1E0-49AE-90DF-C5FE8648D950}" type="datetime1">
              <a:rPr lang="de-CH" smtClean="0"/>
              <a:pPr/>
              <a:t>30.04.2020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3591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ctr" anchorCtr="0"/>
          <a:lstStyle>
            <a:lvl1pPr algn="l">
              <a:defRPr sz="4000" b="1" cap="none" baseline="0"/>
            </a:lvl1pPr>
          </a:lstStyle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4B21-FD55-46E6-B11B-05FBD871ABCF}" type="datetime1">
              <a:rPr lang="de-CH" smtClean="0"/>
              <a:pPr/>
              <a:t>30.04.2020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600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3844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8444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5819-B3C2-4D5F-AF94-40875E184F83}" type="datetime1">
              <a:rPr lang="de-CH" smtClean="0"/>
              <a:pPr/>
              <a:t>30.04.2020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Referent / Bereich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4632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844" y="1614331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844" y="2275367"/>
            <a:ext cx="4376870" cy="38507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75004" y="1614331"/>
            <a:ext cx="437859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5004" y="2275367"/>
            <a:ext cx="4378590" cy="38507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F961-FF32-4BC9-AF7C-B7850FECC85E}" type="datetime1">
              <a:rPr lang="de-CH" noProof="0" smtClean="0"/>
              <a:pPr/>
              <a:t>30.04.2020</a:t>
            </a:fld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Referent / Bereich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34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EDB-C4C5-4DF2-8782-24A60D332016}" type="datetime1">
              <a:rPr lang="de-CH" smtClean="0"/>
              <a:pPr/>
              <a:t>30.04.2020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Referent / Bereich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872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C5BE-212A-4BAC-9CAE-C232AA46FBB3}" type="datetime1">
              <a:rPr lang="de-CH" smtClean="0"/>
              <a:pPr/>
              <a:t>30.04.2020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Referent / Bereich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094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838190"/>
            <a:ext cx="3259006" cy="77471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836613"/>
            <a:ext cx="5537729" cy="528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785926"/>
            <a:ext cx="3259006" cy="43402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F51-52D3-47EF-A978-2F36F3F18547}" type="datetime1">
              <a:rPr lang="de-CH" noProof="0" smtClean="0"/>
              <a:pPr/>
              <a:t>30.04.2020</a:t>
            </a:fld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Referent / Bereich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5631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836613"/>
            <a:ext cx="5943600" cy="3890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E8BD-5121-4047-BCA7-87FD5B403A58}" type="datetime1">
              <a:rPr lang="de-CH" noProof="0" smtClean="0"/>
              <a:pPr/>
              <a:t>30.04.2020</a:t>
            </a:fld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Referent / Bereich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068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ctr"/>
          <a:lstStyle>
            <a:lvl1pPr algn="l">
              <a:defRPr sz="4000" b="1" cap="none" baseline="0"/>
            </a:lvl1pPr>
          </a:lstStyle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FFCA-1172-4EB5-B6D0-CFB191AF52CA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CCA8-0406-4AAC-B36D-3BB982780AE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3844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8444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BD91-8842-4595-BD74-FE19F0CCDA64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D6E-F182-4A12-ABA6-57FFE72535C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844" y="1614331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844" y="2275367"/>
            <a:ext cx="4376870" cy="38507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75004" y="1614331"/>
            <a:ext cx="437859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5004" y="2275367"/>
            <a:ext cx="4378590" cy="38507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88F7-FCE4-454C-9351-6A7AD7C68C0B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850A-7102-4456-9C3C-9F9EFC6090D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41C7-C8D1-4C96-9E39-E1AE21EBECBB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A285F-39B9-4EB4-8ED4-C9F9E3EA2E1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EC9D-6901-4E87-95A3-7AA2A680207A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CEA5-BA0A-4573-AE3F-8F523545FA83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838190"/>
            <a:ext cx="3259006" cy="77471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836613"/>
            <a:ext cx="5537729" cy="528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785926"/>
            <a:ext cx="3259006" cy="43402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8DCB-B591-4902-89A2-F29D825FC204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3EC4-3B51-4E00-A113-9BFACA94678C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836613"/>
            <a:ext cx="5943600" cy="38909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CH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AEE5-6AE2-43A7-AF3C-FC1EE37ED290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849B-33B0-47AE-B750-F12927E9A113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25463" y="857250"/>
            <a:ext cx="89154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1600200"/>
            <a:ext cx="8928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2300" y="6523038"/>
            <a:ext cx="1865313" cy="249237"/>
          </a:xfrm>
          <a:prstGeom prst="rect">
            <a:avLst/>
          </a:prstGeom>
        </p:spPr>
        <p:txBody>
          <a:bodyPr vert="horz" lIns="0" tIns="45720" rIns="7200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aseline="0" smtClean="0">
                <a:solidFill>
                  <a:srgbClr val="A9AAA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A9B8A-590E-41F7-B5D3-AE2BF10151E1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54900" y="6584950"/>
            <a:ext cx="1998663" cy="234950"/>
          </a:xfrm>
          <a:prstGeom prst="rect">
            <a:avLst/>
          </a:prstGeom>
        </p:spPr>
        <p:txBody>
          <a:bodyPr vert="horz" lIns="72000" tIns="45720" rIns="0" bIns="4572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aseline="0" dirty="0" smtClean="0">
                <a:solidFill>
                  <a:srgbClr val="A9AAA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7" name="Rechteck 6"/>
          <p:cNvSpPr/>
          <p:nvPr/>
        </p:nvSpPr>
        <p:spPr>
          <a:xfrm>
            <a:off x="3390900" y="0"/>
            <a:ext cx="6516688" cy="620713"/>
          </a:xfrm>
          <a:prstGeom prst="rect">
            <a:avLst/>
          </a:prstGeom>
          <a:solidFill>
            <a:srgbClr val="A9A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>
                <a:solidFill>
                  <a:srgbClr val="FFFFFF"/>
                </a:solidFill>
              </a:rPr>
              <a:t>Muskelzentrum/ALS </a:t>
            </a:r>
            <a:r>
              <a:rPr lang="de-CH" dirty="0" err="1">
                <a:solidFill>
                  <a:srgbClr val="FFFFFF"/>
                </a:solidFill>
              </a:rPr>
              <a:t>Clinic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85288" y="257175"/>
            <a:ext cx="525462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aseline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62F19E-A4CE-4B38-9E16-8967637E1E2B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pic>
        <p:nvPicPr>
          <p:cNvPr id="1032" name="Grafik 12" descr="kssg_positiv_rgb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33338"/>
            <a:ext cx="17081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9" descr="fusszeile_kssg_rgb_dunkler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6670675"/>
            <a:ext cx="3657600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A9AAA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CC33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CC3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CC3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CC33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CC3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25463" y="857250"/>
            <a:ext cx="89154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1600200"/>
            <a:ext cx="8928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2300" y="6523038"/>
            <a:ext cx="1865313" cy="249237"/>
          </a:xfrm>
          <a:prstGeom prst="rect">
            <a:avLst/>
          </a:prstGeom>
        </p:spPr>
        <p:txBody>
          <a:bodyPr vert="horz" lIns="0" tIns="45720" rIns="7200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aseline="0" smtClean="0">
                <a:solidFill>
                  <a:srgbClr val="A9AAA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A9B8A-590E-41F7-B5D3-AE2BF10151E1}" type="datetime1">
              <a:rPr lang="de-CH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54900" y="6584950"/>
            <a:ext cx="1998663" cy="234950"/>
          </a:xfrm>
          <a:prstGeom prst="rect">
            <a:avLst/>
          </a:prstGeom>
        </p:spPr>
        <p:txBody>
          <a:bodyPr vert="horz" lIns="72000" tIns="45720" rIns="0" bIns="4572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aseline="0" dirty="0" smtClean="0">
                <a:solidFill>
                  <a:srgbClr val="A9AAA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7" name="Rechteck 6"/>
          <p:cNvSpPr/>
          <p:nvPr/>
        </p:nvSpPr>
        <p:spPr>
          <a:xfrm>
            <a:off x="3390900" y="0"/>
            <a:ext cx="6516688" cy="620713"/>
          </a:xfrm>
          <a:prstGeom prst="rect">
            <a:avLst/>
          </a:prstGeom>
          <a:solidFill>
            <a:srgbClr val="A9A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>
                <a:solidFill>
                  <a:srgbClr val="FFFFFF"/>
                </a:solidFill>
              </a:rPr>
              <a:t>Muskelzentrum/ALS </a:t>
            </a:r>
            <a:r>
              <a:rPr lang="de-CH" dirty="0" err="1">
                <a:solidFill>
                  <a:srgbClr val="FFFFFF"/>
                </a:solidFill>
              </a:rPr>
              <a:t>Clinic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85288" y="257175"/>
            <a:ext cx="525462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aseline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62F19E-A4CE-4B38-9E16-8967637E1E2B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pic>
        <p:nvPicPr>
          <p:cNvPr id="1032" name="Grafik 12" descr="kssg_positiv_rgb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33338"/>
            <a:ext cx="17081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9" descr="fusszeile_kssg_rgb_dunkler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124200" y="6670675"/>
            <a:ext cx="3657600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80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A9AAA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A9AAAC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CC33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CC3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CC3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CC33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CC3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5594" y="856800"/>
            <a:ext cx="8915269" cy="561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7346" y="1600201"/>
            <a:ext cx="892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2732" y="6523200"/>
            <a:ext cx="1864800" cy="248400"/>
          </a:xfrm>
          <a:prstGeom prst="rect">
            <a:avLst/>
          </a:prstGeom>
        </p:spPr>
        <p:txBody>
          <a:bodyPr vert="horz" lIns="0" tIns="45720" rIns="72000" bIns="0" rtlCol="0" anchor="b" anchorCtr="0"/>
          <a:lstStyle>
            <a:lvl1pPr algn="l">
              <a:defRPr sz="800" baseline="0">
                <a:solidFill>
                  <a:srgbClr val="A9AAAC"/>
                </a:solidFill>
              </a:defRPr>
            </a:lvl1pPr>
          </a:lstStyle>
          <a:p>
            <a:fld id="{846308EE-EF98-40F6-BC2A-7FC0D99B6B8E}" type="datetime1">
              <a:rPr lang="de-CH" smtClean="0"/>
              <a:pPr/>
              <a:t>30.04.2020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55594" y="6585589"/>
            <a:ext cx="1998000" cy="234000"/>
          </a:xfrm>
          <a:prstGeom prst="rect">
            <a:avLst/>
          </a:prstGeom>
        </p:spPr>
        <p:txBody>
          <a:bodyPr vert="horz" lIns="72000" tIns="45720" rIns="0" bIns="45720" rtlCol="0" anchor="b" anchorCtr="0"/>
          <a:lstStyle>
            <a:lvl1pPr algn="r">
              <a:defRPr sz="800" baseline="0">
                <a:solidFill>
                  <a:srgbClr val="A9AAAC"/>
                </a:solidFill>
              </a:defRPr>
            </a:lvl1pPr>
          </a:lstStyle>
          <a:p>
            <a:r>
              <a:rPr lang="de-CH" dirty="0"/>
              <a:t>Referent / Bereich</a:t>
            </a:r>
          </a:p>
        </p:txBody>
      </p:sp>
      <p:sp>
        <p:nvSpPr>
          <p:cNvPr id="7" name="Rechteck 6"/>
          <p:cNvSpPr/>
          <p:nvPr/>
        </p:nvSpPr>
        <p:spPr>
          <a:xfrm>
            <a:off x="3391200" y="-1"/>
            <a:ext cx="6516000" cy="620714"/>
          </a:xfrm>
          <a:prstGeom prst="rect">
            <a:avLst/>
          </a:prstGeom>
          <a:solidFill>
            <a:srgbClr val="A9A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rtlCol="0" anchor="ctr"/>
          <a:lstStyle/>
          <a:p>
            <a:pPr algn="l"/>
            <a:r>
              <a:rPr lang="de-CH" baseline="0" dirty="0">
                <a:solidFill>
                  <a:srgbClr val="FFFFFF"/>
                </a:solidFill>
              </a:rPr>
              <a:t>Muskelzentrum/ALS </a:t>
            </a:r>
            <a:r>
              <a:rPr lang="de-CH" baseline="0" dirty="0" err="1">
                <a:solidFill>
                  <a:srgbClr val="FFFFFF"/>
                </a:solidFill>
              </a:rPr>
              <a:t>Clinic</a:t>
            </a:r>
            <a:endParaRPr lang="de-CH" baseline="0" dirty="0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85334" y="257133"/>
            <a:ext cx="525450" cy="261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FFFFFF"/>
                </a:solidFill>
              </a:defRPr>
            </a:lvl1pPr>
          </a:lstStyle>
          <a:p>
            <a:fld id="{CF658184-A5EE-42BF-9C9A-83BFC6C1979E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 descr="kssg_positiv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523976" y="32932"/>
            <a:ext cx="1708348" cy="65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fusszeile_kssg_rgb_dunkler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124196" y="6670800"/>
            <a:ext cx="3657607" cy="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6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A9AAA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9CC33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CC3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CC3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CC33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9CC3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29206"/>
            <a:ext cx="9906000" cy="1143000"/>
          </a:xfrm>
          <a:noFill/>
          <a:ln/>
        </p:spPr>
        <p:txBody>
          <a:bodyPr/>
          <a:lstStyle/>
          <a:p>
            <a:pPr algn="ctr"/>
            <a:br>
              <a:rPr lang="en-US" sz="3600" b="1" dirty="0">
                <a:latin typeface="Arial" charset="0"/>
                <a:cs typeface="Arial" charset="0"/>
              </a:rPr>
            </a:br>
            <a:br>
              <a:rPr lang="en-US" sz="3600" b="1" dirty="0">
                <a:latin typeface="Arial" charset="0"/>
                <a:cs typeface="Arial" charset="0"/>
              </a:rPr>
            </a:br>
            <a:br>
              <a:rPr lang="en-US" sz="3600" b="1" dirty="0">
                <a:latin typeface="Arial" charset="0"/>
                <a:cs typeface="Arial" charset="0"/>
              </a:rPr>
            </a:br>
            <a:br>
              <a:rPr lang="en-US" sz="3600" b="1" dirty="0">
                <a:latin typeface="Arial" charset="0"/>
                <a:cs typeface="Arial" charset="0"/>
              </a:rPr>
            </a:br>
            <a:br>
              <a:rPr lang="en-US" sz="3600" dirty="0">
                <a:latin typeface="Arial" charset="0"/>
                <a:cs typeface="Arial" charset="0"/>
              </a:rPr>
            </a:br>
            <a:br>
              <a:rPr lang="en-US" sz="3600" dirty="0">
                <a:latin typeface="Arial" charset="0"/>
                <a:cs typeface="Arial" charset="0"/>
              </a:rPr>
            </a:br>
            <a:br>
              <a:rPr lang="en-US" sz="3600" dirty="0">
                <a:latin typeface="Arial" charset="0"/>
                <a:cs typeface="Arial" charset="0"/>
              </a:rPr>
            </a:br>
            <a:br>
              <a:rPr lang="en-US" sz="3600" dirty="0">
                <a:latin typeface="Arial" charset="0"/>
                <a:cs typeface="Arial" charset="0"/>
              </a:rPr>
            </a:br>
            <a:r>
              <a:rPr lang="en-US" sz="3600" dirty="0" err="1">
                <a:latin typeface="Arial" charset="0"/>
                <a:cs typeface="Arial" charset="0"/>
              </a:rPr>
              <a:t>Amyotrophe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latin typeface="Arial" charset="0"/>
                <a:cs typeface="Arial" charset="0"/>
              </a:rPr>
              <a:t>Lateralsklerose</a:t>
            </a:r>
            <a:r>
              <a:rPr lang="en-US" sz="3600" dirty="0">
                <a:latin typeface="Arial" charset="0"/>
                <a:cs typeface="Arial" charset="0"/>
              </a:rPr>
              <a:t>:</a:t>
            </a:r>
            <a:br>
              <a:rPr lang="en-US" sz="3600" dirty="0">
                <a:latin typeface="Arial" charset="0"/>
                <a:cs typeface="Arial" charset="0"/>
              </a:rPr>
            </a:br>
            <a:r>
              <a:rPr lang="en-US" sz="3600" dirty="0" err="1">
                <a:latin typeface="Arial" charset="0"/>
                <a:cs typeface="Arial" charset="0"/>
              </a:rPr>
              <a:t>Neues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latin typeface="Arial" charset="0"/>
                <a:cs typeface="Arial" charset="0"/>
              </a:rPr>
              <a:t>aus</a:t>
            </a:r>
            <a:r>
              <a:rPr lang="en-US" sz="3600" dirty="0">
                <a:latin typeface="Arial" charset="0"/>
                <a:cs typeface="Arial" charset="0"/>
              </a:rPr>
              <a:t> der </a:t>
            </a:r>
            <a:r>
              <a:rPr lang="en-US" sz="3600" dirty="0" err="1">
                <a:latin typeface="Arial" charset="0"/>
                <a:cs typeface="Arial" charset="0"/>
              </a:rPr>
              <a:t>Forschung</a:t>
            </a:r>
            <a:br>
              <a:rPr lang="en-US" sz="3600" b="1" dirty="0">
                <a:latin typeface="Arial" charset="0"/>
                <a:cs typeface="Arial" charset="0"/>
              </a:rPr>
            </a:br>
            <a:br>
              <a:rPr lang="de-DE" sz="2400" dirty="0"/>
            </a:b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Prof. Dr. Markus Weber</a:t>
            </a:r>
            <a:br>
              <a:rPr lang="en-US" sz="3600" b="1" dirty="0">
                <a:latin typeface="Arial" charset="0"/>
                <a:cs typeface="Arial" charset="0"/>
              </a:rPr>
            </a:br>
            <a:br>
              <a:rPr lang="en-US" sz="3600" b="1" dirty="0">
                <a:latin typeface="Arial" charset="0"/>
                <a:cs typeface="Arial" charset="0"/>
              </a:rPr>
            </a:br>
            <a:r>
              <a:rPr lang="en-US" sz="2400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Mark</a:t>
            </a:r>
            <a:br>
              <a:rPr lang="en-US" sz="2400" dirty="0">
                <a:latin typeface="Arial" charset="0"/>
                <a:cs typeface="Arial" charset="0"/>
              </a:rPr>
            </a:b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8. Schweizer ALS Tag, Zürich - </a:t>
            </a:r>
            <a:r>
              <a:rPr lang="en-US" sz="2400" dirty="0" err="1">
                <a:latin typeface="Arial" charset="0"/>
                <a:cs typeface="Arial" charset="0"/>
              </a:rPr>
              <a:t>Regensdorf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9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. November 2018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886200"/>
            <a:ext cx="69342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endParaRPr lang="en-US" u="none"/>
          </a:p>
          <a:p>
            <a:pPr marL="342900" indent="-342900" algn="ctr">
              <a:spcBef>
                <a:spcPct val="20000"/>
              </a:spcBef>
            </a:pPr>
            <a:endParaRPr lang="en-US" u="none"/>
          </a:p>
        </p:txBody>
      </p:sp>
      <p:pic>
        <p:nvPicPr>
          <p:cNvPr id="4103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3095" y="5759450"/>
            <a:ext cx="1238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C5BE-212A-4BAC-9CAE-C232AA46FBB3}" type="datetime1">
              <a:rPr lang="de-CH" smtClean="0"/>
              <a:pPr/>
              <a:t>30.04.2020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Referent / Bereich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88" y="706197"/>
            <a:ext cx="8913440" cy="61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FFEAF-D6B2-44A7-995E-8A255D40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692696"/>
            <a:ext cx="8915400" cy="560388"/>
          </a:xfrm>
        </p:spPr>
        <p:txBody>
          <a:bodyPr/>
          <a:lstStyle/>
          <a:p>
            <a:r>
              <a:rPr lang="de-CH" dirty="0"/>
              <a:t>Wo stehen wir heute in der Forschung?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841C7-C8D1-4C96-9E39-E1AE21EBECBB}" type="datetime1">
              <a:rPr lang="de-CH" smtClean="0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A285F-39B9-4EB4-8ED4-C9F9E3EA2E16}" type="slidenum">
              <a:rPr lang="de-CH" smtClean="0"/>
              <a:pPr>
                <a:defRPr/>
              </a:pPr>
              <a:t>11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72480" y="6372036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Rothaus C. NEJM</a:t>
            </a:r>
            <a:r>
              <a:rPr lang="de-CH"/>
              <a:t>, 2017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101846-73D0-4EE7-8FB2-CBC71B66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8" y="1340768"/>
            <a:ext cx="7839376" cy="50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9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25463" y="996404"/>
            <a:ext cx="8915400" cy="560388"/>
          </a:xfrm>
        </p:spPr>
        <p:txBody>
          <a:bodyPr>
            <a:normAutofit fontScale="90000"/>
          </a:bodyPr>
          <a:lstStyle/>
          <a:p>
            <a:r>
              <a:rPr lang="de-CH" dirty="0"/>
              <a:t>Was sind die Herausforderung bei der Entwicklung neuer Medikamente ?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Unklar inwieweit Forschungsergebnisse von Tiermodellen auf Menschen übertragbar sind.</a:t>
            </a:r>
          </a:p>
          <a:p>
            <a:r>
              <a:rPr lang="de-CH" dirty="0"/>
              <a:t>ALS ist sehr variabel (heterogen)</a:t>
            </a:r>
          </a:p>
          <a:p>
            <a:pPr lvl="1"/>
            <a:r>
              <a:rPr lang="de-CH" dirty="0"/>
              <a:t>«jeder hat seine eigene Krankheit»</a:t>
            </a:r>
          </a:p>
          <a:p>
            <a:r>
              <a:rPr lang="de-CH" dirty="0"/>
              <a:t>Es braucht für Studien mehrere hundert Patienten und eine lange Studiendauer</a:t>
            </a:r>
          </a:p>
          <a:p>
            <a:pPr lvl="1"/>
            <a:r>
              <a:rPr lang="de-CH" dirty="0"/>
              <a:t>Teuer</a:t>
            </a:r>
          </a:p>
          <a:p>
            <a:r>
              <a:rPr lang="de-CH" dirty="0"/>
              <a:t>Was sind die besten einfachen Messgrössen zum Nachweis von Therapieeffekten (Biomarker)?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5AB37-97C5-4F6D-813B-52C14BD154FA}" type="datetime1">
              <a:rPr lang="de-CH" smtClean="0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D7D7D-A4B6-43AE-88DA-B8B32A6FC1AB}" type="slidenum">
              <a:rPr lang="de-CH" smtClean="0"/>
              <a:pPr>
                <a:defRPr/>
              </a:pPr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7929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Biomarker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5AB37-97C5-4F6D-813B-52C14BD154FA}" type="datetime1">
              <a:rPr lang="de-CH" smtClean="0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D7D7D-A4B6-43AE-88DA-B8B32A6FC1AB}" type="slidenum">
              <a:rPr lang="de-CH" smtClean="0"/>
              <a:pPr>
                <a:defRPr/>
              </a:pPr>
              <a:t>13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5" y="1580406"/>
            <a:ext cx="1815666" cy="24208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84" y="980728"/>
            <a:ext cx="2785492" cy="278549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40" y="1170830"/>
            <a:ext cx="3171231" cy="2114154"/>
          </a:xfrm>
          <a:prstGeom prst="rect">
            <a:avLst/>
          </a:prstGeom>
        </p:spPr>
      </p:pic>
      <p:pic>
        <p:nvPicPr>
          <p:cNvPr id="12" name="Picture 8" descr="\\sg.hcare.ch\store\KSSG MUSKEL\9 Veranstaltungen\Kongresse\ENCALS 2015 Dublin\MUNIX course\SDC117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341099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2" y="4217768"/>
            <a:ext cx="4394859" cy="22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9EC9D-6901-4E87-95A3-7AA2A680207A}" type="datetime1">
              <a:rPr lang="de-CH" smtClean="0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ACEA5-BA0A-4573-AE3F-8F523545FA83}" type="slidenum">
              <a:rPr lang="de-CH" smtClean="0"/>
              <a:pPr>
                <a:defRPr/>
              </a:pPr>
              <a:t>14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819"/>
            <a:ext cx="9906000" cy="59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4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S:\MUSKEL\Veranstaltungen\MUNIX\MUNIX Kurs Dublin\SDC11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1" y="3429001"/>
            <a:ext cx="4165387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90" y="3447002"/>
            <a:ext cx="4488499" cy="33663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78" y="1124744"/>
            <a:ext cx="8175445" cy="86409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6043" y="620688"/>
            <a:ext cx="8229600" cy="560388"/>
          </a:xfrm>
        </p:spPr>
        <p:txBody>
          <a:bodyPr/>
          <a:lstStyle/>
          <a:p>
            <a:pPr algn="ctr"/>
            <a:r>
              <a:rPr lang="de-CH" dirty="0"/>
              <a:t>MUNIX: Training und Qualitätskontrolle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idx="4294967295"/>
          </p:nvPr>
        </p:nvSpPr>
        <p:spPr>
          <a:xfrm>
            <a:off x="1282700" y="1916113"/>
            <a:ext cx="8242300" cy="1873250"/>
          </a:xfrm>
        </p:spPr>
        <p:txBody>
          <a:bodyPr>
            <a:normAutofit/>
          </a:bodyPr>
          <a:lstStyle/>
          <a:p>
            <a:r>
              <a:rPr lang="de-CH" sz="2000" dirty="0"/>
              <a:t>SOPHIA</a:t>
            </a:r>
          </a:p>
          <a:p>
            <a:r>
              <a:rPr lang="de-CH" sz="2000" dirty="0"/>
              <a:t>Zwingend Training Kurs</a:t>
            </a:r>
          </a:p>
          <a:p>
            <a:r>
              <a:rPr lang="de-CH" sz="2000" dirty="0"/>
              <a:t> 2 Teste  (Test- </a:t>
            </a:r>
            <a:r>
              <a:rPr lang="de-CH" sz="2000" dirty="0" err="1"/>
              <a:t>Retest</a:t>
            </a:r>
            <a:r>
              <a:rPr lang="de-CH" sz="2000" dirty="0"/>
              <a:t>, 4 gesunde Personen, jeweils 6 Muskeln, </a:t>
            </a:r>
            <a:r>
              <a:rPr lang="de-CH" sz="2000" dirty="0" err="1"/>
              <a:t>geblindet</a:t>
            </a:r>
            <a:r>
              <a:rPr lang="de-CH" sz="2000" dirty="0"/>
              <a:t>)</a:t>
            </a:r>
          </a:p>
          <a:p>
            <a:r>
              <a:rPr lang="de-CH" sz="2000" dirty="0"/>
              <a:t>Variabilität unter 20%</a:t>
            </a:r>
          </a:p>
        </p:txBody>
      </p:sp>
    </p:spTree>
    <p:extLst>
      <p:ext uri="{BB962C8B-B14F-4D97-AF65-F5344CB8AC3E}">
        <p14:creationId xmlns:p14="http://schemas.microsoft.com/office/powerpoint/2010/main" val="211927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490ED0-851E-4F14-A14D-D4572854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Muskelzentrum / ALS clinic                     Christoph Neuwirth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4F3213-0773-42D1-8359-5029A63C5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396"/>
            <a:ext cx="9144000" cy="44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Muskelzentrum / ALS clinic                     Christoph Neuwirth</a:t>
            </a:r>
          </a:p>
        </p:txBody>
      </p:sp>
      <p:pic>
        <p:nvPicPr>
          <p:cNvPr id="193538" name="Grafik 1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4" y="764704"/>
            <a:ext cx="8548549" cy="55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5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34278"/>
            <a:ext cx="8975487" cy="560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71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594" y="1355232"/>
            <a:ext cx="8915269" cy="561600"/>
          </a:xfrm>
        </p:spPr>
        <p:txBody>
          <a:bodyPr>
            <a:normAutofit fontScale="90000"/>
          </a:bodyPr>
          <a:lstStyle/>
          <a:p>
            <a:r>
              <a:rPr lang="de-CH" b="0" dirty="0"/>
              <a:t>Neurofilamente im Nervenwasser und Blut: Vorhersage des </a:t>
            </a:r>
            <a:r>
              <a:rPr lang="de-CH" b="0" dirty="0" err="1"/>
              <a:t>Krankeitsbeginns</a:t>
            </a:r>
            <a:r>
              <a:rPr lang="de-CH" b="0" dirty="0"/>
              <a:t> bei Genträgern </a:t>
            </a:r>
            <a:br>
              <a:rPr lang="de-CH" b="0" dirty="0"/>
            </a:br>
            <a:r>
              <a:rPr lang="de-CH" sz="1100" b="0" dirty="0"/>
              <a:t>(</a:t>
            </a:r>
            <a:r>
              <a:rPr lang="de-CH" sz="1100" b="0" dirty="0" err="1"/>
              <a:t>Benatar</a:t>
            </a:r>
            <a:r>
              <a:rPr lang="de-CH" sz="1100" b="0" dirty="0"/>
              <a:t> et.al. Ann </a:t>
            </a:r>
            <a:r>
              <a:rPr lang="de-CH" sz="1100" b="0" dirty="0" err="1"/>
              <a:t>Neurol</a:t>
            </a:r>
            <a:r>
              <a:rPr lang="de-CH" sz="1100" b="0" dirty="0"/>
              <a:t> 2018)</a:t>
            </a:r>
            <a:endParaRPr lang="de-CH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079304"/>
            <a:ext cx="9023464" cy="43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60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2559050" y="1981200"/>
            <a:ext cx="4787900" cy="4724400"/>
          </a:xfrm>
          <a:custGeom>
            <a:avLst/>
            <a:gdLst>
              <a:gd name="T0" fmla="*/ 0 w 3416"/>
              <a:gd name="T1" fmla="*/ 2147483647 h 3008"/>
              <a:gd name="T2" fmla="*/ 2147483647 w 3416"/>
              <a:gd name="T3" fmla="*/ 2147483647 h 3008"/>
              <a:gd name="T4" fmla="*/ 2147483647 w 3416"/>
              <a:gd name="T5" fmla="*/ 2147483647 h 3008"/>
              <a:gd name="T6" fmla="*/ 2147483647 w 3416"/>
              <a:gd name="T7" fmla="*/ 2147483647 h 3008"/>
              <a:gd name="T8" fmla="*/ 2147483647 w 3416"/>
              <a:gd name="T9" fmla="*/ 2147483647 h 3008"/>
              <a:gd name="T10" fmla="*/ 2147483647 w 3416"/>
              <a:gd name="T11" fmla="*/ 2147483647 h 3008"/>
              <a:gd name="T12" fmla="*/ 2147483647 w 3416"/>
              <a:gd name="T13" fmla="*/ 2147483647 h 3008"/>
              <a:gd name="T14" fmla="*/ 2147483647 w 3416"/>
              <a:gd name="T15" fmla="*/ 2147483647 h 3008"/>
              <a:gd name="T16" fmla="*/ 2147483647 w 3416"/>
              <a:gd name="T17" fmla="*/ 2147483647 h 3008"/>
              <a:gd name="T18" fmla="*/ 2147483647 w 3416"/>
              <a:gd name="T19" fmla="*/ 2147483647 h 3008"/>
              <a:gd name="T20" fmla="*/ 2147483647 w 3416"/>
              <a:gd name="T21" fmla="*/ 2147483647 h 3008"/>
              <a:gd name="T22" fmla="*/ 2147483647 w 3416"/>
              <a:gd name="T23" fmla="*/ 2147483647 h 3008"/>
              <a:gd name="T24" fmla="*/ 2147483647 w 3416"/>
              <a:gd name="T25" fmla="*/ 2147483647 h 3008"/>
              <a:gd name="T26" fmla="*/ 2147483647 w 3416"/>
              <a:gd name="T27" fmla="*/ 2147483647 h 3008"/>
              <a:gd name="T28" fmla="*/ 2147483647 w 3416"/>
              <a:gd name="T29" fmla="*/ 2147483647 h 3008"/>
              <a:gd name="T30" fmla="*/ 2147483647 w 3416"/>
              <a:gd name="T31" fmla="*/ 2147483647 h 3008"/>
              <a:gd name="T32" fmla="*/ 2147483647 w 3416"/>
              <a:gd name="T33" fmla="*/ 2147483647 h 3008"/>
              <a:gd name="T34" fmla="*/ 2147483647 w 3416"/>
              <a:gd name="T35" fmla="*/ 2147483647 h 3008"/>
              <a:gd name="T36" fmla="*/ 2147483647 w 3416"/>
              <a:gd name="T37" fmla="*/ 2147483647 h 3008"/>
              <a:gd name="T38" fmla="*/ 2147483647 w 3416"/>
              <a:gd name="T39" fmla="*/ 2147483647 h 3008"/>
              <a:gd name="T40" fmla="*/ 2147483647 w 3416"/>
              <a:gd name="T41" fmla="*/ 2147483647 h 3008"/>
              <a:gd name="T42" fmla="*/ 2147483647 w 3416"/>
              <a:gd name="T43" fmla="*/ 2147483647 h 3008"/>
              <a:gd name="T44" fmla="*/ 2147483647 w 3416"/>
              <a:gd name="T45" fmla="*/ 2147483647 h 3008"/>
              <a:gd name="T46" fmla="*/ 2147483647 w 3416"/>
              <a:gd name="T47" fmla="*/ 2147483647 h 3008"/>
              <a:gd name="T48" fmla="*/ 2147483647 w 3416"/>
              <a:gd name="T49" fmla="*/ 2147483647 h 3008"/>
              <a:gd name="T50" fmla="*/ 2147483647 w 3416"/>
              <a:gd name="T51" fmla="*/ 2147483647 h 3008"/>
              <a:gd name="T52" fmla="*/ 2147483647 w 3416"/>
              <a:gd name="T53" fmla="*/ 2147483647 h 3008"/>
              <a:gd name="T54" fmla="*/ 2147483647 w 3416"/>
              <a:gd name="T55" fmla="*/ 2147483647 h 3008"/>
              <a:gd name="T56" fmla="*/ 2147483647 w 3416"/>
              <a:gd name="T57" fmla="*/ 2147483647 h 3008"/>
              <a:gd name="T58" fmla="*/ 2147483647 w 3416"/>
              <a:gd name="T59" fmla="*/ 2147483647 h 3008"/>
              <a:gd name="T60" fmla="*/ 2147483647 w 3416"/>
              <a:gd name="T61" fmla="*/ 2147483647 h 3008"/>
              <a:gd name="T62" fmla="*/ 2147483647 w 3416"/>
              <a:gd name="T63" fmla="*/ 2147483647 h 3008"/>
              <a:gd name="T64" fmla="*/ 2147483647 w 3416"/>
              <a:gd name="T65" fmla="*/ 2147483647 h 3008"/>
              <a:gd name="T66" fmla="*/ 2147483647 w 3416"/>
              <a:gd name="T67" fmla="*/ 2147483647 h 3008"/>
              <a:gd name="T68" fmla="*/ 2147483647 w 3416"/>
              <a:gd name="T69" fmla="*/ 2147483647 h 3008"/>
              <a:gd name="T70" fmla="*/ 2147483647 w 3416"/>
              <a:gd name="T71" fmla="*/ 2147483647 h 3008"/>
              <a:gd name="T72" fmla="*/ 2147483647 w 3416"/>
              <a:gd name="T73" fmla="*/ 2147483647 h 3008"/>
              <a:gd name="T74" fmla="*/ 2147483647 w 3416"/>
              <a:gd name="T75" fmla="*/ 2147483647 h 3008"/>
              <a:gd name="T76" fmla="*/ 2147483647 w 3416"/>
              <a:gd name="T77" fmla="*/ 2147483647 h 3008"/>
              <a:gd name="T78" fmla="*/ 2147483647 w 3416"/>
              <a:gd name="T79" fmla="*/ 2147483647 h 3008"/>
              <a:gd name="T80" fmla="*/ 2147483647 w 3416"/>
              <a:gd name="T81" fmla="*/ 2147483647 h 3008"/>
              <a:gd name="T82" fmla="*/ 2147483647 w 3416"/>
              <a:gd name="T83" fmla="*/ 2147483647 h 3008"/>
              <a:gd name="T84" fmla="*/ 2147483647 w 3416"/>
              <a:gd name="T85" fmla="*/ 2147483647 h 3008"/>
              <a:gd name="T86" fmla="*/ 2147483647 w 3416"/>
              <a:gd name="T87" fmla="*/ 2147483647 h 3008"/>
              <a:gd name="T88" fmla="*/ 2147483647 w 3416"/>
              <a:gd name="T89" fmla="*/ 2147483647 h 3008"/>
              <a:gd name="T90" fmla="*/ 2147483647 w 3416"/>
              <a:gd name="T91" fmla="*/ 2147483647 h 3008"/>
              <a:gd name="T92" fmla="*/ 2147483647 w 3416"/>
              <a:gd name="T93" fmla="*/ 2147483647 h 3008"/>
              <a:gd name="T94" fmla="*/ 2147483647 w 3416"/>
              <a:gd name="T95" fmla="*/ 2147483647 h 3008"/>
              <a:gd name="T96" fmla="*/ 2147483647 w 3416"/>
              <a:gd name="T97" fmla="*/ 2147483647 h 3008"/>
              <a:gd name="T98" fmla="*/ 2147483647 w 3416"/>
              <a:gd name="T99" fmla="*/ 2147483647 h 3008"/>
              <a:gd name="T100" fmla="*/ 2147483647 w 3416"/>
              <a:gd name="T101" fmla="*/ 2147483647 h 3008"/>
              <a:gd name="T102" fmla="*/ 2147483647 w 3416"/>
              <a:gd name="T103" fmla="*/ 2147483647 h 300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416"/>
              <a:gd name="T157" fmla="*/ 0 h 3008"/>
              <a:gd name="T158" fmla="*/ 3416 w 3416"/>
              <a:gd name="T159" fmla="*/ 3008 h 300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416" h="3008">
                <a:moveTo>
                  <a:pt x="0" y="2336"/>
                </a:moveTo>
                <a:cubicBezTo>
                  <a:pt x="4" y="2260"/>
                  <a:pt x="8" y="2184"/>
                  <a:pt x="48" y="2144"/>
                </a:cubicBezTo>
                <a:cubicBezTo>
                  <a:pt x="88" y="2104"/>
                  <a:pt x="144" y="2104"/>
                  <a:pt x="240" y="2096"/>
                </a:cubicBezTo>
                <a:cubicBezTo>
                  <a:pt x="336" y="2088"/>
                  <a:pt x="552" y="2152"/>
                  <a:pt x="624" y="2096"/>
                </a:cubicBezTo>
                <a:cubicBezTo>
                  <a:pt x="696" y="2040"/>
                  <a:pt x="680" y="1840"/>
                  <a:pt x="672" y="1760"/>
                </a:cubicBezTo>
                <a:cubicBezTo>
                  <a:pt x="664" y="1680"/>
                  <a:pt x="632" y="1656"/>
                  <a:pt x="576" y="1616"/>
                </a:cubicBezTo>
                <a:cubicBezTo>
                  <a:pt x="520" y="1576"/>
                  <a:pt x="392" y="1592"/>
                  <a:pt x="336" y="1520"/>
                </a:cubicBezTo>
                <a:cubicBezTo>
                  <a:pt x="280" y="1448"/>
                  <a:pt x="256" y="1336"/>
                  <a:pt x="240" y="1184"/>
                </a:cubicBezTo>
                <a:cubicBezTo>
                  <a:pt x="224" y="1032"/>
                  <a:pt x="216" y="744"/>
                  <a:pt x="240" y="608"/>
                </a:cubicBezTo>
                <a:cubicBezTo>
                  <a:pt x="264" y="472"/>
                  <a:pt x="288" y="424"/>
                  <a:pt x="384" y="368"/>
                </a:cubicBezTo>
                <a:cubicBezTo>
                  <a:pt x="480" y="312"/>
                  <a:pt x="672" y="272"/>
                  <a:pt x="816" y="272"/>
                </a:cubicBezTo>
                <a:cubicBezTo>
                  <a:pt x="960" y="272"/>
                  <a:pt x="1152" y="256"/>
                  <a:pt x="1248" y="368"/>
                </a:cubicBezTo>
                <a:cubicBezTo>
                  <a:pt x="1344" y="480"/>
                  <a:pt x="1336" y="808"/>
                  <a:pt x="1392" y="944"/>
                </a:cubicBezTo>
                <a:cubicBezTo>
                  <a:pt x="1448" y="1080"/>
                  <a:pt x="1560" y="1128"/>
                  <a:pt x="1584" y="1184"/>
                </a:cubicBezTo>
                <a:cubicBezTo>
                  <a:pt x="1608" y="1240"/>
                  <a:pt x="1568" y="1256"/>
                  <a:pt x="1536" y="1280"/>
                </a:cubicBezTo>
                <a:cubicBezTo>
                  <a:pt x="1504" y="1304"/>
                  <a:pt x="1416" y="1272"/>
                  <a:pt x="1392" y="1328"/>
                </a:cubicBezTo>
                <a:cubicBezTo>
                  <a:pt x="1368" y="1384"/>
                  <a:pt x="1416" y="1552"/>
                  <a:pt x="1392" y="1616"/>
                </a:cubicBezTo>
                <a:cubicBezTo>
                  <a:pt x="1368" y="1680"/>
                  <a:pt x="1296" y="1704"/>
                  <a:pt x="1248" y="1712"/>
                </a:cubicBezTo>
                <a:cubicBezTo>
                  <a:pt x="1200" y="1720"/>
                  <a:pt x="1128" y="1608"/>
                  <a:pt x="1104" y="1664"/>
                </a:cubicBezTo>
                <a:cubicBezTo>
                  <a:pt x="1080" y="1720"/>
                  <a:pt x="1072" y="1976"/>
                  <a:pt x="1104" y="2048"/>
                </a:cubicBezTo>
                <a:cubicBezTo>
                  <a:pt x="1136" y="2120"/>
                  <a:pt x="1224" y="2088"/>
                  <a:pt x="1296" y="2096"/>
                </a:cubicBezTo>
                <a:cubicBezTo>
                  <a:pt x="1368" y="2104"/>
                  <a:pt x="1456" y="2080"/>
                  <a:pt x="1536" y="2096"/>
                </a:cubicBezTo>
                <a:cubicBezTo>
                  <a:pt x="1616" y="2112"/>
                  <a:pt x="1720" y="2152"/>
                  <a:pt x="1776" y="2192"/>
                </a:cubicBezTo>
                <a:cubicBezTo>
                  <a:pt x="1832" y="2232"/>
                  <a:pt x="1784" y="2280"/>
                  <a:pt x="1872" y="2336"/>
                </a:cubicBezTo>
                <a:cubicBezTo>
                  <a:pt x="1960" y="2392"/>
                  <a:pt x="2192" y="2616"/>
                  <a:pt x="2304" y="2528"/>
                </a:cubicBezTo>
                <a:cubicBezTo>
                  <a:pt x="2416" y="2440"/>
                  <a:pt x="2480" y="2040"/>
                  <a:pt x="2544" y="1808"/>
                </a:cubicBezTo>
                <a:cubicBezTo>
                  <a:pt x="2608" y="1576"/>
                  <a:pt x="2680" y="1296"/>
                  <a:pt x="2688" y="1136"/>
                </a:cubicBezTo>
                <a:cubicBezTo>
                  <a:pt x="2696" y="976"/>
                  <a:pt x="2616" y="912"/>
                  <a:pt x="2592" y="848"/>
                </a:cubicBezTo>
                <a:cubicBezTo>
                  <a:pt x="2568" y="784"/>
                  <a:pt x="2576" y="832"/>
                  <a:pt x="2544" y="752"/>
                </a:cubicBezTo>
                <a:cubicBezTo>
                  <a:pt x="2512" y="672"/>
                  <a:pt x="2408" y="440"/>
                  <a:pt x="2400" y="368"/>
                </a:cubicBezTo>
                <a:cubicBezTo>
                  <a:pt x="2392" y="296"/>
                  <a:pt x="2456" y="280"/>
                  <a:pt x="2496" y="320"/>
                </a:cubicBezTo>
                <a:cubicBezTo>
                  <a:pt x="2536" y="360"/>
                  <a:pt x="2584" y="568"/>
                  <a:pt x="2640" y="608"/>
                </a:cubicBezTo>
                <a:cubicBezTo>
                  <a:pt x="2696" y="648"/>
                  <a:pt x="2784" y="648"/>
                  <a:pt x="2832" y="560"/>
                </a:cubicBezTo>
                <a:cubicBezTo>
                  <a:pt x="2880" y="472"/>
                  <a:pt x="2896" y="160"/>
                  <a:pt x="2928" y="80"/>
                </a:cubicBezTo>
                <a:cubicBezTo>
                  <a:pt x="2960" y="0"/>
                  <a:pt x="3016" y="24"/>
                  <a:pt x="3024" y="80"/>
                </a:cubicBezTo>
                <a:cubicBezTo>
                  <a:pt x="3032" y="136"/>
                  <a:pt x="2984" y="344"/>
                  <a:pt x="2976" y="416"/>
                </a:cubicBezTo>
                <a:cubicBezTo>
                  <a:pt x="2968" y="488"/>
                  <a:pt x="2960" y="568"/>
                  <a:pt x="2976" y="512"/>
                </a:cubicBezTo>
                <a:cubicBezTo>
                  <a:pt x="2992" y="456"/>
                  <a:pt x="3040" y="160"/>
                  <a:pt x="3072" y="80"/>
                </a:cubicBezTo>
                <a:cubicBezTo>
                  <a:pt x="3104" y="0"/>
                  <a:pt x="3152" y="24"/>
                  <a:pt x="3168" y="32"/>
                </a:cubicBezTo>
                <a:cubicBezTo>
                  <a:pt x="3184" y="40"/>
                  <a:pt x="3184" y="48"/>
                  <a:pt x="3168" y="128"/>
                </a:cubicBezTo>
                <a:cubicBezTo>
                  <a:pt x="3152" y="208"/>
                  <a:pt x="3064" y="520"/>
                  <a:pt x="3072" y="512"/>
                </a:cubicBezTo>
                <a:cubicBezTo>
                  <a:pt x="3080" y="504"/>
                  <a:pt x="3176" y="144"/>
                  <a:pt x="3216" y="80"/>
                </a:cubicBezTo>
                <a:cubicBezTo>
                  <a:pt x="3256" y="16"/>
                  <a:pt x="3320" y="48"/>
                  <a:pt x="3312" y="128"/>
                </a:cubicBezTo>
                <a:cubicBezTo>
                  <a:pt x="3304" y="208"/>
                  <a:pt x="3168" y="544"/>
                  <a:pt x="3168" y="560"/>
                </a:cubicBezTo>
                <a:cubicBezTo>
                  <a:pt x="3168" y="576"/>
                  <a:pt x="3272" y="280"/>
                  <a:pt x="3312" y="224"/>
                </a:cubicBezTo>
                <a:cubicBezTo>
                  <a:pt x="3352" y="168"/>
                  <a:pt x="3416" y="160"/>
                  <a:pt x="3408" y="224"/>
                </a:cubicBezTo>
                <a:cubicBezTo>
                  <a:pt x="3400" y="288"/>
                  <a:pt x="3304" y="480"/>
                  <a:pt x="3264" y="608"/>
                </a:cubicBezTo>
                <a:cubicBezTo>
                  <a:pt x="3224" y="736"/>
                  <a:pt x="3208" y="896"/>
                  <a:pt x="3168" y="992"/>
                </a:cubicBezTo>
                <a:cubicBezTo>
                  <a:pt x="3128" y="1088"/>
                  <a:pt x="3056" y="1032"/>
                  <a:pt x="3024" y="1184"/>
                </a:cubicBezTo>
                <a:cubicBezTo>
                  <a:pt x="2992" y="1336"/>
                  <a:pt x="3008" y="1672"/>
                  <a:pt x="2976" y="1904"/>
                </a:cubicBezTo>
                <a:cubicBezTo>
                  <a:pt x="2944" y="2136"/>
                  <a:pt x="2872" y="2392"/>
                  <a:pt x="2832" y="2576"/>
                </a:cubicBezTo>
                <a:cubicBezTo>
                  <a:pt x="2792" y="2760"/>
                  <a:pt x="2808" y="2912"/>
                  <a:pt x="2736" y="3008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795" name="Freeform 11"/>
          <p:cNvSpPr>
            <a:spLocks/>
          </p:cNvSpPr>
          <p:nvPr/>
        </p:nvSpPr>
        <p:spPr bwMode="auto">
          <a:xfrm>
            <a:off x="3088746" y="2819400"/>
            <a:ext cx="1203854" cy="749300"/>
          </a:xfrm>
          <a:custGeom>
            <a:avLst/>
            <a:gdLst>
              <a:gd name="T0" fmla="*/ 2147483647 w 700"/>
              <a:gd name="T1" fmla="*/ 2147483647 h 472"/>
              <a:gd name="T2" fmla="*/ 2147483647 w 700"/>
              <a:gd name="T3" fmla="*/ 2147483647 h 472"/>
              <a:gd name="T4" fmla="*/ 2147483647 w 700"/>
              <a:gd name="T5" fmla="*/ 2147483647 h 472"/>
              <a:gd name="T6" fmla="*/ 2147483647 w 700"/>
              <a:gd name="T7" fmla="*/ 2147483647 h 472"/>
              <a:gd name="T8" fmla="*/ 2147483647 w 700"/>
              <a:gd name="T9" fmla="*/ 2147483647 h 472"/>
              <a:gd name="T10" fmla="*/ 2147483647 w 700"/>
              <a:gd name="T11" fmla="*/ 2147483647 h 472"/>
              <a:gd name="T12" fmla="*/ 2147483647 w 700"/>
              <a:gd name="T13" fmla="*/ 2147483647 h 472"/>
              <a:gd name="T14" fmla="*/ 2147483647 w 700"/>
              <a:gd name="T15" fmla="*/ 2147483647 h 472"/>
              <a:gd name="T16" fmla="*/ 2147483647 w 700"/>
              <a:gd name="T17" fmla="*/ 2147483647 h 472"/>
              <a:gd name="T18" fmla="*/ 2147483647 w 700"/>
              <a:gd name="T19" fmla="*/ 2147483647 h 472"/>
              <a:gd name="T20" fmla="*/ 2147483647 w 700"/>
              <a:gd name="T21" fmla="*/ 0 h 472"/>
              <a:gd name="T22" fmla="*/ 2147483647 w 700"/>
              <a:gd name="T23" fmla="*/ 2147483647 h 472"/>
              <a:gd name="T24" fmla="*/ 2147483647 w 700"/>
              <a:gd name="T25" fmla="*/ 2147483647 h 472"/>
              <a:gd name="T26" fmla="*/ 2147483647 w 700"/>
              <a:gd name="T27" fmla="*/ 2147483647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00"/>
              <a:gd name="T43" fmla="*/ 0 h 472"/>
              <a:gd name="T44" fmla="*/ 700 w 700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00" h="472">
                <a:moveTo>
                  <a:pt x="300" y="232"/>
                </a:moveTo>
                <a:cubicBezTo>
                  <a:pt x="308" y="227"/>
                  <a:pt x="315" y="220"/>
                  <a:pt x="324" y="216"/>
                </a:cubicBezTo>
                <a:cubicBezTo>
                  <a:pt x="339" y="209"/>
                  <a:pt x="372" y="200"/>
                  <a:pt x="372" y="200"/>
                </a:cubicBezTo>
                <a:cubicBezTo>
                  <a:pt x="448" y="208"/>
                  <a:pt x="453" y="201"/>
                  <a:pt x="500" y="248"/>
                </a:cubicBezTo>
                <a:cubicBezTo>
                  <a:pt x="505" y="264"/>
                  <a:pt x="511" y="280"/>
                  <a:pt x="516" y="296"/>
                </a:cubicBezTo>
                <a:cubicBezTo>
                  <a:pt x="533" y="348"/>
                  <a:pt x="451" y="406"/>
                  <a:pt x="412" y="416"/>
                </a:cubicBezTo>
                <a:cubicBezTo>
                  <a:pt x="346" y="460"/>
                  <a:pt x="299" y="462"/>
                  <a:pt x="220" y="472"/>
                </a:cubicBezTo>
                <a:cubicBezTo>
                  <a:pt x="118" y="462"/>
                  <a:pt x="87" y="456"/>
                  <a:pt x="28" y="368"/>
                </a:cubicBezTo>
                <a:cubicBezTo>
                  <a:pt x="0" y="254"/>
                  <a:pt x="72" y="142"/>
                  <a:pt x="156" y="72"/>
                </a:cubicBezTo>
                <a:cubicBezTo>
                  <a:pt x="189" y="45"/>
                  <a:pt x="219" y="30"/>
                  <a:pt x="260" y="16"/>
                </a:cubicBezTo>
                <a:cubicBezTo>
                  <a:pt x="276" y="11"/>
                  <a:pt x="308" y="0"/>
                  <a:pt x="308" y="0"/>
                </a:cubicBezTo>
                <a:cubicBezTo>
                  <a:pt x="481" y="10"/>
                  <a:pt x="650" y="1"/>
                  <a:pt x="700" y="200"/>
                </a:cubicBezTo>
                <a:cubicBezTo>
                  <a:pt x="697" y="232"/>
                  <a:pt x="696" y="264"/>
                  <a:pt x="692" y="296"/>
                </a:cubicBezTo>
                <a:cubicBezTo>
                  <a:pt x="682" y="372"/>
                  <a:pt x="566" y="360"/>
                  <a:pt x="516" y="360"/>
                </a:cubicBezTo>
              </a:path>
            </a:pathLst>
          </a:custGeom>
          <a:noFill/>
          <a:ln w="9525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759465" y="2971800"/>
            <a:ext cx="285485" cy="2400300"/>
            <a:chOff x="1130" y="1872"/>
            <a:chExt cx="166" cy="1512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152" y="1872"/>
              <a:ext cx="144" cy="136"/>
              <a:chOff x="1152" y="1872"/>
              <a:chExt cx="144" cy="136"/>
            </a:xfrm>
          </p:grpSpPr>
          <p:sp>
            <p:nvSpPr>
              <p:cNvPr id="33828" name="Freeform 14"/>
              <p:cNvSpPr>
                <a:spLocks/>
              </p:cNvSpPr>
              <p:nvPr/>
            </p:nvSpPr>
            <p:spPr bwMode="auto">
              <a:xfrm>
                <a:off x="1152" y="1872"/>
                <a:ext cx="144" cy="136"/>
              </a:xfrm>
              <a:custGeom>
                <a:avLst/>
                <a:gdLst>
                  <a:gd name="T0" fmla="*/ 3017 w 104"/>
                  <a:gd name="T1" fmla="*/ 0 h 136"/>
                  <a:gd name="T2" fmla="*/ 0 w 104"/>
                  <a:gd name="T3" fmla="*/ 72 h 136"/>
                  <a:gd name="T4" fmla="*/ 4510 w 104"/>
                  <a:gd name="T5" fmla="*/ 136 h 136"/>
                  <a:gd name="T6" fmla="*/ 6852 w 104"/>
                  <a:gd name="T7" fmla="*/ 120 h 136"/>
                  <a:gd name="T8" fmla="*/ 9893 w 104"/>
                  <a:gd name="T9" fmla="*/ 72 h 136"/>
                  <a:gd name="T10" fmla="*/ 3017 w 104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136"/>
                  <a:gd name="T20" fmla="*/ 104 w 104"/>
                  <a:gd name="T21" fmla="*/ 136 h 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136">
                    <a:moveTo>
                      <a:pt x="32" y="0"/>
                    </a:moveTo>
                    <a:cubicBezTo>
                      <a:pt x="23" y="26"/>
                      <a:pt x="9" y="46"/>
                      <a:pt x="0" y="72"/>
                    </a:cubicBezTo>
                    <a:cubicBezTo>
                      <a:pt x="11" y="104"/>
                      <a:pt x="20" y="117"/>
                      <a:pt x="48" y="136"/>
                    </a:cubicBezTo>
                    <a:cubicBezTo>
                      <a:pt x="56" y="131"/>
                      <a:pt x="66" y="127"/>
                      <a:pt x="72" y="120"/>
                    </a:cubicBezTo>
                    <a:cubicBezTo>
                      <a:pt x="85" y="106"/>
                      <a:pt x="104" y="72"/>
                      <a:pt x="104" y="72"/>
                    </a:cubicBezTo>
                    <a:cubicBezTo>
                      <a:pt x="78" y="46"/>
                      <a:pt x="55" y="30"/>
                      <a:pt x="32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29" name="Oval 15"/>
              <p:cNvSpPr>
                <a:spLocks noChangeArrowheads="1"/>
              </p:cNvSpPr>
              <p:nvPr/>
            </p:nvSpPr>
            <p:spPr bwMode="auto">
              <a:xfrm>
                <a:off x="1200" y="19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3827" name="Freeform 16"/>
            <p:cNvSpPr>
              <a:spLocks/>
            </p:cNvSpPr>
            <p:nvPr/>
          </p:nvSpPr>
          <p:spPr bwMode="auto">
            <a:xfrm rot="-146365">
              <a:off x="1130" y="1968"/>
              <a:ext cx="118" cy="1416"/>
            </a:xfrm>
            <a:custGeom>
              <a:avLst/>
              <a:gdLst>
                <a:gd name="T0" fmla="*/ 104 w 118"/>
                <a:gd name="T1" fmla="*/ 0 h 1416"/>
                <a:gd name="T2" fmla="*/ 80 w 118"/>
                <a:gd name="T3" fmla="*/ 256 h 1416"/>
                <a:gd name="T4" fmla="*/ 32 w 118"/>
                <a:gd name="T5" fmla="*/ 1152 h 1416"/>
                <a:gd name="T6" fmla="*/ 48 w 118"/>
                <a:gd name="T7" fmla="*/ 1368 h 1416"/>
                <a:gd name="T8" fmla="*/ 0 w 118"/>
                <a:gd name="T9" fmla="*/ 1416 h 1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416"/>
                <a:gd name="T17" fmla="*/ 118 w 118"/>
                <a:gd name="T18" fmla="*/ 1416 h 1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416">
                  <a:moveTo>
                    <a:pt x="104" y="0"/>
                  </a:moveTo>
                  <a:cubicBezTo>
                    <a:pt x="118" y="85"/>
                    <a:pt x="101" y="173"/>
                    <a:pt x="80" y="256"/>
                  </a:cubicBezTo>
                  <a:cubicBezTo>
                    <a:pt x="50" y="556"/>
                    <a:pt x="29" y="951"/>
                    <a:pt x="32" y="1152"/>
                  </a:cubicBezTo>
                  <a:lnTo>
                    <a:pt x="48" y="1368"/>
                  </a:lnTo>
                  <a:lnTo>
                    <a:pt x="0" y="1416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797" name="Line 17"/>
          <p:cNvSpPr>
            <a:spLocks noChangeShapeType="1"/>
          </p:cNvSpPr>
          <p:nvPr/>
        </p:nvSpPr>
        <p:spPr bwMode="auto">
          <a:xfrm>
            <a:off x="1981200" y="5334000"/>
            <a:ext cx="8255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47650" y="6553200"/>
            <a:ext cx="495300" cy="152400"/>
            <a:chOff x="4930" y="4056"/>
            <a:chExt cx="422" cy="144"/>
          </a:xfrm>
        </p:grpSpPr>
        <p:sp>
          <p:nvSpPr>
            <p:cNvPr id="33820" name="Freeform 19"/>
            <p:cNvSpPr>
              <a:spLocks/>
            </p:cNvSpPr>
            <p:nvPr/>
          </p:nvSpPr>
          <p:spPr bwMode="auto">
            <a:xfrm>
              <a:off x="4930" y="4069"/>
              <a:ext cx="139" cy="73"/>
            </a:xfrm>
            <a:custGeom>
              <a:avLst/>
              <a:gdLst>
                <a:gd name="T0" fmla="*/ 0 w 139"/>
                <a:gd name="T1" fmla="*/ 11 h 73"/>
                <a:gd name="T2" fmla="*/ 14 w 139"/>
                <a:gd name="T3" fmla="*/ 1 h 73"/>
                <a:gd name="T4" fmla="*/ 38 w 139"/>
                <a:gd name="T5" fmla="*/ 73 h 73"/>
                <a:gd name="T6" fmla="*/ 81 w 139"/>
                <a:gd name="T7" fmla="*/ 59 h 73"/>
                <a:gd name="T8" fmla="*/ 115 w 139"/>
                <a:gd name="T9" fmla="*/ 11 h 73"/>
                <a:gd name="T10" fmla="*/ 139 w 139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73"/>
                <a:gd name="T20" fmla="*/ 139 w 139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73">
                  <a:moveTo>
                    <a:pt x="0" y="11"/>
                  </a:moveTo>
                  <a:cubicBezTo>
                    <a:pt x="5" y="8"/>
                    <a:pt x="8" y="0"/>
                    <a:pt x="14" y="1"/>
                  </a:cubicBezTo>
                  <a:cubicBezTo>
                    <a:pt x="26" y="3"/>
                    <a:pt x="35" y="63"/>
                    <a:pt x="38" y="73"/>
                  </a:cubicBezTo>
                  <a:cubicBezTo>
                    <a:pt x="50" y="71"/>
                    <a:pt x="72" y="73"/>
                    <a:pt x="81" y="59"/>
                  </a:cubicBezTo>
                  <a:cubicBezTo>
                    <a:pt x="96" y="34"/>
                    <a:pt x="85" y="21"/>
                    <a:pt x="115" y="11"/>
                  </a:cubicBezTo>
                  <a:cubicBezTo>
                    <a:pt x="133" y="24"/>
                    <a:pt x="125" y="17"/>
                    <a:pt x="139" y="30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21" name="Freeform 20"/>
            <p:cNvSpPr>
              <a:spLocks/>
            </p:cNvSpPr>
            <p:nvPr/>
          </p:nvSpPr>
          <p:spPr bwMode="auto">
            <a:xfrm>
              <a:off x="5095" y="4063"/>
              <a:ext cx="108" cy="137"/>
            </a:xfrm>
            <a:custGeom>
              <a:avLst/>
              <a:gdLst>
                <a:gd name="T0" fmla="*/ 12 w 108"/>
                <a:gd name="T1" fmla="*/ 12 h 137"/>
                <a:gd name="T2" fmla="*/ 51 w 108"/>
                <a:gd name="T3" fmla="*/ 12 h 137"/>
                <a:gd name="T4" fmla="*/ 22 w 108"/>
                <a:gd name="T5" fmla="*/ 60 h 137"/>
                <a:gd name="T6" fmla="*/ 7 w 108"/>
                <a:gd name="T7" fmla="*/ 75 h 137"/>
                <a:gd name="T8" fmla="*/ 55 w 108"/>
                <a:gd name="T9" fmla="*/ 46 h 137"/>
                <a:gd name="T10" fmla="*/ 108 w 108"/>
                <a:gd name="T11" fmla="*/ 94 h 137"/>
                <a:gd name="T12" fmla="*/ 41 w 108"/>
                <a:gd name="T13" fmla="*/ 137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37"/>
                <a:gd name="T23" fmla="*/ 108 w 108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37">
                  <a:moveTo>
                    <a:pt x="12" y="12"/>
                  </a:moveTo>
                  <a:cubicBezTo>
                    <a:pt x="23" y="8"/>
                    <a:pt x="40" y="0"/>
                    <a:pt x="51" y="12"/>
                  </a:cubicBezTo>
                  <a:cubicBezTo>
                    <a:pt x="55" y="16"/>
                    <a:pt x="27" y="54"/>
                    <a:pt x="22" y="60"/>
                  </a:cubicBezTo>
                  <a:cubicBezTo>
                    <a:pt x="17" y="65"/>
                    <a:pt x="0" y="77"/>
                    <a:pt x="7" y="75"/>
                  </a:cubicBezTo>
                  <a:cubicBezTo>
                    <a:pt x="25" y="69"/>
                    <a:pt x="38" y="54"/>
                    <a:pt x="55" y="46"/>
                  </a:cubicBezTo>
                  <a:cubicBezTo>
                    <a:pt x="98" y="53"/>
                    <a:pt x="96" y="57"/>
                    <a:pt x="108" y="94"/>
                  </a:cubicBezTo>
                  <a:cubicBezTo>
                    <a:pt x="99" y="118"/>
                    <a:pt x="67" y="137"/>
                    <a:pt x="41" y="137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22" name="Freeform 21"/>
            <p:cNvSpPr>
              <a:spLocks/>
            </p:cNvSpPr>
            <p:nvPr/>
          </p:nvSpPr>
          <p:spPr bwMode="auto">
            <a:xfrm>
              <a:off x="5246" y="4074"/>
              <a:ext cx="92" cy="11"/>
            </a:xfrm>
            <a:custGeom>
              <a:avLst/>
              <a:gdLst>
                <a:gd name="T0" fmla="*/ 0 w 92"/>
                <a:gd name="T1" fmla="*/ 11 h 11"/>
                <a:gd name="T2" fmla="*/ 92 w 92"/>
                <a:gd name="T3" fmla="*/ 1 h 11"/>
                <a:gd name="T4" fmla="*/ 0 60000 65536"/>
                <a:gd name="T5" fmla="*/ 0 60000 65536"/>
                <a:gd name="T6" fmla="*/ 0 w 92"/>
                <a:gd name="T7" fmla="*/ 0 h 11"/>
                <a:gd name="T8" fmla="*/ 92 w 92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" h="11">
                  <a:moveTo>
                    <a:pt x="0" y="11"/>
                  </a:moveTo>
                  <a:cubicBezTo>
                    <a:pt x="33" y="0"/>
                    <a:pt x="55" y="1"/>
                    <a:pt x="92" y="1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23" name="Freeform 22"/>
            <p:cNvSpPr>
              <a:spLocks/>
            </p:cNvSpPr>
            <p:nvPr/>
          </p:nvSpPr>
          <p:spPr bwMode="auto">
            <a:xfrm>
              <a:off x="5251" y="4056"/>
              <a:ext cx="34" cy="115"/>
            </a:xfrm>
            <a:custGeom>
              <a:avLst/>
              <a:gdLst>
                <a:gd name="T0" fmla="*/ 34 w 34"/>
                <a:gd name="T1" fmla="*/ 0 h 115"/>
                <a:gd name="T2" fmla="*/ 0 w 34"/>
                <a:gd name="T3" fmla="*/ 115 h 115"/>
                <a:gd name="T4" fmla="*/ 0 60000 65536"/>
                <a:gd name="T5" fmla="*/ 0 60000 65536"/>
                <a:gd name="T6" fmla="*/ 0 w 34"/>
                <a:gd name="T7" fmla="*/ 0 h 115"/>
                <a:gd name="T8" fmla="*/ 34 w 34"/>
                <a:gd name="T9" fmla="*/ 115 h 1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" h="115">
                  <a:moveTo>
                    <a:pt x="34" y="0"/>
                  </a:moveTo>
                  <a:cubicBezTo>
                    <a:pt x="30" y="35"/>
                    <a:pt x="27" y="88"/>
                    <a:pt x="0" y="115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24" name="Freeform 23"/>
            <p:cNvSpPr>
              <a:spLocks/>
            </p:cNvSpPr>
            <p:nvPr/>
          </p:nvSpPr>
          <p:spPr bwMode="auto">
            <a:xfrm>
              <a:off x="5304" y="4106"/>
              <a:ext cx="38" cy="8"/>
            </a:xfrm>
            <a:custGeom>
              <a:avLst/>
              <a:gdLst>
                <a:gd name="T0" fmla="*/ 0 w 38"/>
                <a:gd name="T1" fmla="*/ 8 h 8"/>
                <a:gd name="T2" fmla="*/ 38 w 38"/>
                <a:gd name="T3" fmla="*/ 3 h 8"/>
                <a:gd name="T4" fmla="*/ 0 60000 65536"/>
                <a:gd name="T5" fmla="*/ 0 60000 65536"/>
                <a:gd name="T6" fmla="*/ 0 w 38"/>
                <a:gd name="T7" fmla="*/ 0 h 8"/>
                <a:gd name="T8" fmla="*/ 38 w 3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8">
                  <a:moveTo>
                    <a:pt x="0" y="8"/>
                  </a:moveTo>
                  <a:cubicBezTo>
                    <a:pt x="22" y="0"/>
                    <a:pt x="9" y="3"/>
                    <a:pt x="38" y="3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25" name="Freeform 24"/>
            <p:cNvSpPr>
              <a:spLocks/>
            </p:cNvSpPr>
            <p:nvPr/>
          </p:nvSpPr>
          <p:spPr bwMode="auto">
            <a:xfrm>
              <a:off x="5304" y="4166"/>
              <a:ext cx="48" cy="13"/>
            </a:xfrm>
            <a:custGeom>
              <a:avLst/>
              <a:gdLst>
                <a:gd name="T0" fmla="*/ 0 w 48"/>
                <a:gd name="T1" fmla="*/ 0 h 13"/>
                <a:gd name="T2" fmla="*/ 29 w 48"/>
                <a:gd name="T3" fmla="*/ 10 h 13"/>
                <a:gd name="T4" fmla="*/ 48 w 48"/>
                <a:gd name="T5" fmla="*/ 5 h 13"/>
                <a:gd name="T6" fmla="*/ 0 60000 65536"/>
                <a:gd name="T7" fmla="*/ 0 60000 65536"/>
                <a:gd name="T8" fmla="*/ 0 60000 65536"/>
                <a:gd name="T9" fmla="*/ 0 w 48"/>
                <a:gd name="T10" fmla="*/ 0 h 13"/>
                <a:gd name="T11" fmla="*/ 48 w 4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3">
                  <a:moveTo>
                    <a:pt x="0" y="0"/>
                  </a:moveTo>
                  <a:cubicBezTo>
                    <a:pt x="10" y="3"/>
                    <a:pt x="19" y="13"/>
                    <a:pt x="29" y="10"/>
                  </a:cubicBezTo>
                  <a:cubicBezTo>
                    <a:pt x="35" y="8"/>
                    <a:pt x="48" y="5"/>
                    <a:pt x="48" y="5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 rot="394396">
            <a:off x="6466417" y="3810000"/>
            <a:ext cx="220133" cy="609600"/>
            <a:chOff x="2688" y="3120"/>
            <a:chExt cx="144" cy="480"/>
          </a:xfrm>
        </p:grpSpPr>
        <p:sp>
          <p:nvSpPr>
            <p:cNvPr id="33817" name="Oval 26"/>
            <p:cNvSpPr>
              <a:spLocks noChangeArrowheads="1"/>
            </p:cNvSpPr>
            <p:nvPr/>
          </p:nvSpPr>
          <p:spPr bwMode="auto">
            <a:xfrm>
              <a:off x="2688" y="3120"/>
              <a:ext cx="144" cy="480"/>
            </a:xfrm>
            <a:prstGeom prst="ellipse">
              <a:avLst/>
            </a:prstGeom>
            <a:solidFill>
              <a:srgbClr val="FF99FF"/>
            </a:solidFill>
            <a:ln w="19050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18" name="Line 27"/>
            <p:cNvSpPr>
              <a:spLocks noChangeShapeType="1"/>
            </p:cNvSpPr>
            <p:nvPr/>
          </p:nvSpPr>
          <p:spPr bwMode="auto">
            <a:xfrm>
              <a:off x="2736" y="3168"/>
              <a:ext cx="0" cy="3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19" name="Line 28"/>
            <p:cNvSpPr>
              <a:spLocks noChangeShapeType="1"/>
            </p:cNvSpPr>
            <p:nvPr/>
          </p:nvSpPr>
          <p:spPr bwMode="auto">
            <a:xfrm>
              <a:off x="2784" y="3168"/>
              <a:ext cx="0" cy="3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384550" y="2895600"/>
            <a:ext cx="359437" cy="2471738"/>
            <a:chOff x="864" y="1872"/>
            <a:chExt cx="209" cy="1557"/>
          </a:xfrm>
        </p:grpSpPr>
        <p:sp>
          <p:nvSpPr>
            <p:cNvPr id="33813" name="Freeform 30"/>
            <p:cNvSpPr>
              <a:spLocks/>
            </p:cNvSpPr>
            <p:nvPr/>
          </p:nvSpPr>
          <p:spPr bwMode="auto">
            <a:xfrm>
              <a:off x="864" y="1872"/>
              <a:ext cx="144" cy="136"/>
            </a:xfrm>
            <a:custGeom>
              <a:avLst/>
              <a:gdLst>
                <a:gd name="T0" fmla="*/ 3017 w 104"/>
                <a:gd name="T1" fmla="*/ 0 h 136"/>
                <a:gd name="T2" fmla="*/ 0 w 104"/>
                <a:gd name="T3" fmla="*/ 72 h 136"/>
                <a:gd name="T4" fmla="*/ 4510 w 104"/>
                <a:gd name="T5" fmla="*/ 136 h 136"/>
                <a:gd name="T6" fmla="*/ 6852 w 104"/>
                <a:gd name="T7" fmla="*/ 120 h 136"/>
                <a:gd name="T8" fmla="*/ 9893 w 104"/>
                <a:gd name="T9" fmla="*/ 72 h 136"/>
                <a:gd name="T10" fmla="*/ 3017 w 104"/>
                <a:gd name="T11" fmla="*/ 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136"/>
                <a:gd name="T20" fmla="*/ 104 w 104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136">
                  <a:moveTo>
                    <a:pt x="32" y="0"/>
                  </a:moveTo>
                  <a:cubicBezTo>
                    <a:pt x="23" y="26"/>
                    <a:pt x="9" y="46"/>
                    <a:pt x="0" y="72"/>
                  </a:cubicBezTo>
                  <a:cubicBezTo>
                    <a:pt x="11" y="104"/>
                    <a:pt x="20" y="117"/>
                    <a:pt x="48" y="136"/>
                  </a:cubicBezTo>
                  <a:cubicBezTo>
                    <a:pt x="56" y="131"/>
                    <a:pt x="66" y="127"/>
                    <a:pt x="72" y="120"/>
                  </a:cubicBezTo>
                  <a:cubicBezTo>
                    <a:pt x="85" y="106"/>
                    <a:pt x="104" y="72"/>
                    <a:pt x="104" y="72"/>
                  </a:cubicBezTo>
                  <a:cubicBezTo>
                    <a:pt x="78" y="46"/>
                    <a:pt x="55" y="30"/>
                    <a:pt x="32" y="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912" y="1920"/>
              <a:ext cx="161" cy="1509"/>
              <a:chOff x="768" y="1920"/>
              <a:chExt cx="161" cy="1509"/>
            </a:xfrm>
          </p:grpSpPr>
          <p:sp>
            <p:nvSpPr>
              <p:cNvPr id="33815" name="Oval 32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33816" name="Freeform 33"/>
              <p:cNvSpPr>
                <a:spLocks/>
              </p:cNvSpPr>
              <p:nvPr/>
            </p:nvSpPr>
            <p:spPr bwMode="auto">
              <a:xfrm>
                <a:off x="775" y="2016"/>
                <a:ext cx="154" cy="1413"/>
              </a:xfrm>
              <a:custGeom>
                <a:avLst/>
                <a:gdLst>
                  <a:gd name="T0" fmla="*/ 0 w 154"/>
                  <a:gd name="T1" fmla="*/ 0 h 1413"/>
                  <a:gd name="T2" fmla="*/ 15 w 154"/>
                  <a:gd name="T3" fmla="*/ 304 h 1413"/>
                  <a:gd name="T4" fmla="*/ 42 w 154"/>
                  <a:gd name="T5" fmla="*/ 560 h 1413"/>
                  <a:gd name="T6" fmla="*/ 49 w 154"/>
                  <a:gd name="T7" fmla="*/ 703 h 1413"/>
                  <a:gd name="T8" fmla="*/ 49 w 154"/>
                  <a:gd name="T9" fmla="*/ 747 h 1413"/>
                  <a:gd name="T10" fmla="*/ 154 w 154"/>
                  <a:gd name="T11" fmla="*/ 1413 h 14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1413"/>
                  <a:gd name="T20" fmla="*/ 154 w 154"/>
                  <a:gd name="T21" fmla="*/ 1413 h 14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1413">
                    <a:moveTo>
                      <a:pt x="0" y="0"/>
                    </a:moveTo>
                    <a:cubicBezTo>
                      <a:pt x="30" y="97"/>
                      <a:pt x="25" y="203"/>
                      <a:pt x="15" y="304"/>
                    </a:cubicBezTo>
                    <a:cubicBezTo>
                      <a:pt x="20" y="398"/>
                      <a:pt x="36" y="486"/>
                      <a:pt x="42" y="560"/>
                    </a:cubicBezTo>
                    <a:cubicBezTo>
                      <a:pt x="48" y="626"/>
                      <a:pt x="48" y="672"/>
                      <a:pt x="49" y="703"/>
                    </a:cubicBezTo>
                    <a:cubicBezTo>
                      <a:pt x="50" y="734"/>
                      <a:pt x="31" y="629"/>
                      <a:pt x="49" y="747"/>
                    </a:cubicBezTo>
                    <a:cubicBezTo>
                      <a:pt x="67" y="865"/>
                      <a:pt x="142" y="1284"/>
                      <a:pt x="154" y="1413"/>
                    </a:cubicBez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714750" y="4191001"/>
            <a:ext cx="2715552" cy="1979613"/>
            <a:chOff x="2160" y="2640"/>
            <a:chExt cx="1579" cy="1247"/>
          </a:xfrm>
        </p:grpSpPr>
        <p:sp>
          <p:nvSpPr>
            <p:cNvPr id="33810" name="Freeform 34"/>
            <p:cNvSpPr>
              <a:spLocks/>
            </p:cNvSpPr>
            <p:nvPr/>
          </p:nvSpPr>
          <p:spPr bwMode="auto">
            <a:xfrm>
              <a:off x="2160" y="3264"/>
              <a:ext cx="156" cy="156"/>
            </a:xfrm>
            <a:custGeom>
              <a:avLst/>
              <a:gdLst>
                <a:gd name="T0" fmla="*/ 3873 w 114"/>
                <a:gd name="T1" fmla="*/ 0 h 108"/>
                <a:gd name="T2" fmla="*/ 1957 w 114"/>
                <a:gd name="T3" fmla="*/ 9295 h 108"/>
                <a:gd name="T4" fmla="*/ 0 w 114"/>
                <a:gd name="T5" fmla="*/ 15534 h 108"/>
                <a:gd name="T6" fmla="*/ 5809 w 114"/>
                <a:gd name="T7" fmla="*/ 18534 h 108"/>
                <a:gd name="T8" fmla="*/ 9174 w 114"/>
                <a:gd name="T9" fmla="*/ 10401 h 108"/>
                <a:gd name="T10" fmla="*/ 3873 w 114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08"/>
                <a:gd name="T20" fmla="*/ 114 w 114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08">
                  <a:moveTo>
                    <a:pt x="48" y="0"/>
                  </a:moveTo>
                  <a:cubicBezTo>
                    <a:pt x="42" y="18"/>
                    <a:pt x="33" y="38"/>
                    <a:pt x="24" y="54"/>
                  </a:cubicBezTo>
                  <a:cubicBezTo>
                    <a:pt x="17" y="67"/>
                    <a:pt x="0" y="90"/>
                    <a:pt x="0" y="90"/>
                  </a:cubicBezTo>
                  <a:cubicBezTo>
                    <a:pt x="24" y="98"/>
                    <a:pt x="48" y="102"/>
                    <a:pt x="72" y="108"/>
                  </a:cubicBezTo>
                  <a:cubicBezTo>
                    <a:pt x="111" y="98"/>
                    <a:pt x="93" y="91"/>
                    <a:pt x="114" y="60"/>
                  </a:cubicBezTo>
                  <a:cubicBezTo>
                    <a:pt x="105" y="34"/>
                    <a:pt x="69" y="21"/>
                    <a:pt x="48" y="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11" name="Oval 35"/>
            <p:cNvSpPr>
              <a:spLocks noChangeArrowheads="1"/>
            </p:cNvSpPr>
            <p:nvPr/>
          </p:nvSpPr>
          <p:spPr bwMode="auto">
            <a:xfrm>
              <a:off x="2208" y="331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812" name="Freeform 3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2304" y="2640"/>
              <a:ext cx="1435" cy="1247"/>
            </a:xfrm>
            <a:custGeom>
              <a:avLst/>
              <a:gdLst>
                <a:gd name="T0" fmla="*/ 0 w 1435"/>
                <a:gd name="T1" fmla="*/ 759 h 1247"/>
                <a:gd name="T2" fmla="*/ 118 w 1435"/>
                <a:gd name="T3" fmla="*/ 881 h 1247"/>
                <a:gd name="T4" fmla="*/ 173 w 1435"/>
                <a:gd name="T5" fmla="*/ 946 h 1247"/>
                <a:gd name="T6" fmla="*/ 181 w 1435"/>
                <a:gd name="T7" fmla="*/ 975 h 1247"/>
                <a:gd name="T8" fmla="*/ 337 w 1435"/>
                <a:gd name="T9" fmla="*/ 1059 h 1247"/>
                <a:gd name="T10" fmla="*/ 463 w 1435"/>
                <a:gd name="T11" fmla="*/ 1153 h 1247"/>
                <a:gd name="T12" fmla="*/ 534 w 1435"/>
                <a:gd name="T13" fmla="*/ 1162 h 1247"/>
                <a:gd name="T14" fmla="*/ 895 w 1435"/>
                <a:gd name="T15" fmla="*/ 1247 h 1247"/>
                <a:gd name="T16" fmla="*/ 1216 w 1435"/>
                <a:gd name="T17" fmla="*/ 1059 h 1247"/>
                <a:gd name="T18" fmla="*/ 1248 w 1435"/>
                <a:gd name="T19" fmla="*/ 984 h 1247"/>
                <a:gd name="T20" fmla="*/ 1302 w 1435"/>
                <a:gd name="T21" fmla="*/ 797 h 1247"/>
                <a:gd name="T22" fmla="*/ 1357 w 1435"/>
                <a:gd name="T23" fmla="*/ 581 h 1247"/>
                <a:gd name="T24" fmla="*/ 1389 w 1435"/>
                <a:gd name="T25" fmla="*/ 403 h 1247"/>
                <a:gd name="T26" fmla="*/ 1404 w 1435"/>
                <a:gd name="T27" fmla="*/ 300 h 1247"/>
                <a:gd name="T28" fmla="*/ 1435 w 1435"/>
                <a:gd name="T29" fmla="*/ 0 h 12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35"/>
                <a:gd name="T46" fmla="*/ 0 h 1247"/>
                <a:gd name="T47" fmla="*/ 1435 w 1435"/>
                <a:gd name="T48" fmla="*/ 1247 h 12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35" h="1247">
                  <a:moveTo>
                    <a:pt x="0" y="759"/>
                  </a:moveTo>
                  <a:cubicBezTo>
                    <a:pt x="38" y="805"/>
                    <a:pt x="62" y="859"/>
                    <a:pt x="118" y="881"/>
                  </a:cubicBezTo>
                  <a:cubicBezTo>
                    <a:pt x="136" y="902"/>
                    <a:pt x="173" y="946"/>
                    <a:pt x="173" y="946"/>
                  </a:cubicBezTo>
                  <a:cubicBezTo>
                    <a:pt x="176" y="956"/>
                    <a:pt x="174" y="969"/>
                    <a:pt x="181" y="975"/>
                  </a:cubicBezTo>
                  <a:cubicBezTo>
                    <a:pt x="220" y="1009"/>
                    <a:pt x="288" y="1044"/>
                    <a:pt x="337" y="1059"/>
                  </a:cubicBezTo>
                  <a:cubicBezTo>
                    <a:pt x="379" y="1092"/>
                    <a:pt x="413" y="1140"/>
                    <a:pt x="463" y="1153"/>
                  </a:cubicBezTo>
                  <a:cubicBezTo>
                    <a:pt x="486" y="1160"/>
                    <a:pt x="510" y="1159"/>
                    <a:pt x="534" y="1162"/>
                  </a:cubicBezTo>
                  <a:cubicBezTo>
                    <a:pt x="653" y="1199"/>
                    <a:pt x="771" y="1235"/>
                    <a:pt x="895" y="1247"/>
                  </a:cubicBezTo>
                  <a:cubicBezTo>
                    <a:pt x="1011" y="1226"/>
                    <a:pt x="1133" y="1158"/>
                    <a:pt x="1216" y="1059"/>
                  </a:cubicBezTo>
                  <a:cubicBezTo>
                    <a:pt x="1232" y="1040"/>
                    <a:pt x="1237" y="1010"/>
                    <a:pt x="1248" y="984"/>
                  </a:cubicBezTo>
                  <a:cubicBezTo>
                    <a:pt x="1274" y="924"/>
                    <a:pt x="1289" y="864"/>
                    <a:pt x="1302" y="797"/>
                  </a:cubicBezTo>
                  <a:cubicBezTo>
                    <a:pt x="1316" y="724"/>
                    <a:pt x="1342" y="655"/>
                    <a:pt x="1357" y="581"/>
                  </a:cubicBezTo>
                  <a:cubicBezTo>
                    <a:pt x="1368" y="522"/>
                    <a:pt x="1382" y="463"/>
                    <a:pt x="1389" y="403"/>
                  </a:cubicBezTo>
                  <a:cubicBezTo>
                    <a:pt x="1400" y="307"/>
                    <a:pt x="1388" y="356"/>
                    <a:pt x="1404" y="300"/>
                  </a:cubicBezTo>
                  <a:cubicBezTo>
                    <a:pt x="1433" y="75"/>
                    <a:pt x="1424" y="176"/>
                    <a:pt x="1435" y="0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613283" y="2895600"/>
            <a:ext cx="266567" cy="2438400"/>
            <a:chOff x="1056" y="1776"/>
            <a:chExt cx="155" cy="1536"/>
          </a:xfrm>
        </p:grpSpPr>
        <p:sp>
          <p:nvSpPr>
            <p:cNvPr id="33807" name="Freeform 38"/>
            <p:cNvSpPr>
              <a:spLocks/>
            </p:cNvSpPr>
            <p:nvPr/>
          </p:nvSpPr>
          <p:spPr bwMode="auto">
            <a:xfrm>
              <a:off x="1056" y="1776"/>
              <a:ext cx="155" cy="156"/>
            </a:xfrm>
            <a:custGeom>
              <a:avLst/>
              <a:gdLst>
                <a:gd name="T0" fmla="*/ 3531 w 114"/>
                <a:gd name="T1" fmla="*/ 0 h 108"/>
                <a:gd name="T2" fmla="*/ 1795 w 114"/>
                <a:gd name="T3" fmla="*/ 9295 h 108"/>
                <a:gd name="T4" fmla="*/ 0 w 114"/>
                <a:gd name="T5" fmla="*/ 15534 h 108"/>
                <a:gd name="T6" fmla="*/ 5301 w 114"/>
                <a:gd name="T7" fmla="*/ 18534 h 108"/>
                <a:gd name="T8" fmla="*/ 8414 w 114"/>
                <a:gd name="T9" fmla="*/ 10401 h 108"/>
                <a:gd name="T10" fmla="*/ 3531 w 114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08"/>
                <a:gd name="T20" fmla="*/ 114 w 114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08">
                  <a:moveTo>
                    <a:pt x="48" y="0"/>
                  </a:moveTo>
                  <a:cubicBezTo>
                    <a:pt x="42" y="18"/>
                    <a:pt x="33" y="38"/>
                    <a:pt x="24" y="54"/>
                  </a:cubicBezTo>
                  <a:cubicBezTo>
                    <a:pt x="17" y="67"/>
                    <a:pt x="0" y="90"/>
                    <a:pt x="0" y="90"/>
                  </a:cubicBezTo>
                  <a:cubicBezTo>
                    <a:pt x="24" y="98"/>
                    <a:pt x="48" y="102"/>
                    <a:pt x="72" y="108"/>
                  </a:cubicBezTo>
                  <a:cubicBezTo>
                    <a:pt x="111" y="98"/>
                    <a:pt x="93" y="91"/>
                    <a:pt x="114" y="60"/>
                  </a:cubicBezTo>
                  <a:cubicBezTo>
                    <a:pt x="105" y="34"/>
                    <a:pt x="69" y="21"/>
                    <a:pt x="48" y="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08" name="Oval 39"/>
            <p:cNvSpPr>
              <a:spLocks noChangeArrowheads="1"/>
            </p:cNvSpPr>
            <p:nvPr/>
          </p:nvSpPr>
          <p:spPr bwMode="auto">
            <a:xfrm>
              <a:off x="1104" y="182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809" name="Freeform 40"/>
            <p:cNvSpPr>
              <a:spLocks/>
            </p:cNvSpPr>
            <p:nvPr/>
          </p:nvSpPr>
          <p:spPr bwMode="auto">
            <a:xfrm rot="322713">
              <a:off x="1056" y="1899"/>
              <a:ext cx="154" cy="1413"/>
            </a:xfrm>
            <a:custGeom>
              <a:avLst/>
              <a:gdLst>
                <a:gd name="T0" fmla="*/ 0 w 154"/>
                <a:gd name="T1" fmla="*/ 0 h 1413"/>
                <a:gd name="T2" fmla="*/ 15 w 154"/>
                <a:gd name="T3" fmla="*/ 304 h 1413"/>
                <a:gd name="T4" fmla="*/ 42 w 154"/>
                <a:gd name="T5" fmla="*/ 560 h 1413"/>
                <a:gd name="T6" fmla="*/ 49 w 154"/>
                <a:gd name="T7" fmla="*/ 703 h 1413"/>
                <a:gd name="T8" fmla="*/ 49 w 154"/>
                <a:gd name="T9" fmla="*/ 747 h 1413"/>
                <a:gd name="T10" fmla="*/ 154 w 154"/>
                <a:gd name="T11" fmla="*/ 1413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413"/>
                <a:gd name="T20" fmla="*/ 154 w 154"/>
                <a:gd name="T21" fmla="*/ 1413 h 14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413">
                  <a:moveTo>
                    <a:pt x="0" y="0"/>
                  </a:moveTo>
                  <a:cubicBezTo>
                    <a:pt x="30" y="97"/>
                    <a:pt x="25" y="203"/>
                    <a:pt x="15" y="304"/>
                  </a:cubicBezTo>
                  <a:cubicBezTo>
                    <a:pt x="20" y="398"/>
                    <a:pt x="36" y="486"/>
                    <a:pt x="42" y="560"/>
                  </a:cubicBezTo>
                  <a:cubicBezTo>
                    <a:pt x="48" y="626"/>
                    <a:pt x="48" y="672"/>
                    <a:pt x="49" y="703"/>
                  </a:cubicBezTo>
                  <a:cubicBezTo>
                    <a:pt x="50" y="734"/>
                    <a:pt x="31" y="629"/>
                    <a:pt x="49" y="747"/>
                  </a:cubicBezTo>
                  <a:cubicBezTo>
                    <a:pt x="67" y="865"/>
                    <a:pt x="142" y="1284"/>
                    <a:pt x="154" y="1413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803" name="Rectangle 4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DAS MOTORISCHE SYSTEM</a:t>
            </a:r>
          </a:p>
        </p:txBody>
      </p:sp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82550" y="3581401"/>
            <a:ext cx="3797300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Motorisches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Neuron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Tractus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corticospinalis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lateralis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9AAA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Pyramidenbahn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6356350" y="4953000"/>
            <a:ext cx="28067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Motorisches Neuron</a:t>
            </a:r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7016750" y="3535363"/>
            <a:ext cx="19812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Muskel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0309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aeul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15876"/>
            <a:ext cx="916305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47650" y="-152400"/>
            <a:ext cx="85026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r>
              <a:rPr lang="en-US" sz="4400">
                <a:solidFill>
                  <a:schemeClr val="tx2"/>
                </a:solidFill>
                <a:latin typeface="Book Antiqua" pitchFamily="18" charset="0"/>
              </a:rPr>
              <a:t>Therapie bei ALS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564" y="3024189"/>
            <a:ext cx="3764625" cy="3910012"/>
            <a:chOff x="362" y="1905"/>
            <a:chExt cx="2189" cy="2463"/>
          </a:xfrm>
        </p:grpSpPr>
        <p:sp>
          <p:nvSpPr>
            <p:cNvPr id="59400" name="Text Box 5"/>
            <p:cNvSpPr txBox="1">
              <a:spLocks noChangeArrowheads="1"/>
            </p:cNvSpPr>
            <p:nvPr/>
          </p:nvSpPr>
          <p:spPr bwMode="auto">
            <a:xfrm rot="16675382">
              <a:off x="14" y="3229"/>
              <a:ext cx="2064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/>
                <a:t>medikament</a:t>
              </a:r>
              <a:r>
                <a:rPr lang="en-US" dirty="0" err="1">
                  <a:cs typeface="Arial" charset="0"/>
                </a:rPr>
                <a:t>ös</a:t>
              </a:r>
              <a:endParaRPr lang="en-US" dirty="0"/>
            </a:p>
          </p:txBody>
        </p:sp>
        <p:sp>
          <p:nvSpPr>
            <p:cNvPr id="59401" name="Text Box 6"/>
            <p:cNvSpPr txBox="1">
              <a:spLocks noChangeArrowheads="1"/>
            </p:cNvSpPr>
            <p:nvPr/>
          </p:nvSpPr>
          <p:spPr bwMode="auto">
            <a:xfrm rot="1593984">
              <a:off x="362" y="1905"/>
              <a:ext cx="218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/>
                <a:t>Grunderkrankung</a:t>
              </a:r>
              <a:endParaRPr lang="en-US" dirty="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072585" y="2847975"/>
            <a:ext cx="3384550" cy="4162425"/>
            <a:chOff x="3531" y="1794"/>
            <a:chExt cx="1968" cy="2622"/>
          </a:xfrm>
        </p:grpSpPr>
        <p:sp>
          <p:nvSpPr>
            <p:cNvPr id="59398" name="Text Box 8"/>
            <p:cNvSpPr txBox="1">
              <a:spLocks noChangeArrowheads="1"/>
            </p:cNvSpPr>
            <p:nvPr/>
          </p:nvSpPr>
          <p:spPr bwMode="auto">
            <a:xfrm rot="19829727">
              <a:off x="3531" y="1794"/>
              <a:ext cx="196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/>
                <a:t>Lebensqualit</a:t>
              </a:r>
              <a:r>
                <a:rPr lang="en-US" dirty="0" err="1">
                  <a:cs typeface="Arial" charset="0"/>
                </a:rPr>
                <a:t>ät</a:t>
              </a:r>
              <a:endParaRPr lang="en-US" dirty="0">
                <a:cs typeface="Arial" charset="0"/>
              </a:endParaRPr>
            </a:p>
          </p:txBody>
        </p:sp>
        <p:sp>
          <p:nvSpPr>
            <p:cNvPr id="59399" name="Text Box 9"/>
            <p:cNvSpPr txBox="1">
              <a:spLocks noChangeArrowheads="1"/>
            </p:cNvSpPr>
            <p:nvPr/>
          </p:nvSpPr>
          <p:spPr bwMode="auto">
            <a:xfrm rot="15877260">
              <a:off x="3854" y="3325"/>
              <a:ext cx="1968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folHlink"/>
                  </a:solidFill>
                </a:rPr>
                <a:t>symptomatisch</a:t>
              </a:r>
              <a:endParaRPr lang="en-US">
                <a:solidFill>
                  <a:schemeClr val="folHlin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16846" y="1000116"/>
            <a:ext cx="5200650" cy="1143000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Wirkung</a:t>
            </a:r>
            <a:r>
              <a:rPr lang="en-US" sz="3600" dirty="0">
                <a:solidFill>
                  <a:schemeClr val="bg1"/>
                </a:solidFill>
              </a:rPr>
              <a:t> von </a:t>
            </a:r>
            <a:r>
              <a:rPr lang="en-US" sz="3600" dirty="0" err="1">
                <a:solidFill>
                  <a:schemeClr val="bg1"/>
                </a:solidFill>
              </a:rPr>
              <a:t>Rilutek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(</a:t>
            </a:r>
            <a:r>
              <a:rPr lang="en-US" sz="2400" i="1" dirty="0" err="1">
                <a:solidFill>
                  <a:schemeClr val="bg1"/>
                </a:solidFill>
              </a:rPr>
              <a:t>Lacomblez</a:t>
            </a:r>
            <a:r>
              <a:rPr lang="en-US" sz="2400" i="1" dirty="0">
                <a:solidFill>
                  <a:schemeClr val="bg1"/>
                </a:solidFill>
              </a:rPr>
              <a:t> et </a:t>
            </a:r>
            <a:r>
              <a:rPr lang="en-US" sz="2400" i="1" dirty="0" err="1">
                <a:solidFill>
                  <a:schemeClr val="bg1"/>
                </a:solidFill>
              </a:rPr>
              <a:t>al.Lancet</a:t>
            </a:r>
            <a:r>
              <a:rPr lang="en-US" sz="2400" i="1" dirty="0">
                <a:solidFill>
                  <a:schemeClr val="bg1"/>
                </a:solidFill>
              </a:rPr>
              <a:t> 1996)</a:t>
            </a:r>
            <a:br>
              <a:rPr lang="en-US" sz="2400" i="1" dirty="0">
                <a:solidFill>
                  <a:schemeClr val="bg1"/>
                </a:solidFill>
              </a:rPr>
            </a:b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 rot="-5400000">
            <a:off x="1115504" y="3860837"/>
            <a:ext cx="1965283" cy="32060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US" sz="1500" b="1">
                <a:solidFill>
                  <a:srgbClr val="FFFFFF"/>
                </a:solidFill>
              </a:rPr>
              <a:t>Survival probability</a:t>
            </a: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2694915" y="2268539"/>
            <a:ext cx="5004594" cy="3317875"/>
          </a:xfrm>
          <a:custGeom>
            <a:avLst/>
            <a:gdLst>
              <a:gd name="T0" fmla="*/ 0 w 3274"/>
              <a:gd name="T1" fmla="*/ 2147483647 h 2090"/>
              <a:gd name="T2" fmla="*/ 0 w 3274"/>
              <a:gd name="T3" fmla="*/ 0 h 2090"/>
              <a:gd name="T4" fmla="*/ 2147483647 w 3274"/>
              <a:gd name="T5" fmla="*/ 0 h 2090"/>
              <a:gd name="T6" fmla="*/ 2147483647 w 3274"/>
              <a:gd name="T7" fmla="*/ 2147483647 h 2090"/>
              <a:gd name="T8" fmla="*/ 0 w 3274"/>
              <a:gd name="T9" fmla="*/ 2147483647 h 2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4"/>
              <a:gd name="T16" fmla="*/ 0 h 2090"/>
              <a:gd name="T17" fmla="*/ 3274 w 3274"/>
              <a:gd name="T18" fmla="*/ 2090 h 20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4" h="2090">
                <a:moveTo>
                  <a:pt x="0" y="2089"/>
                </a:moveTo>
                <a:lnTo>
                  <a:pt x="0" y="0"/>
                </a:lnTo>
                <a:lnTo>
                  <a:pt x="3273" y="0"/>
                </a:lnTo>
                <a:lnTo>
                  <a:pt x="3273" y="2089"/>
                </a:lnTo>
                <a:lnTo>
                  <a:pt x="0" y="2089"/>
                </a:lnTo>
              </a:path>
            </a:pathLst>
          </a:custGeom>
          <a:noFill/>
          <a:ln w="25400" cap="rnd">
            <a:solidFill>
              <a:srgbClr val="3C185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>
            <a:off x="2694915" y="2268539"/>
            <a:ext cx="5004594" cy="3317875"/>
          </a:xfrm>
          <a:custGeom>
            <a:avLst/>
            <a:gdLst>
              <a:gd name="T0" fmla="*/ 0 w 3274"/>
              <a:gd name="T1" fmla="*/ 2147483647 h 2090"/>
              <a:gd name="T2" fmla="*/ 0 w 3274"/>
              <a:gd name="T3" fmla="*/ 0 h 2090"/>
              <a:gd name="T4" fmla="*/ 2147483647 w 3274"/>
              <a:gd name="T5" fmla="*/ 0 h 2090"/>
              <a:gd name="T6" fmla="*/ 2147483647 w 3274"/>
              <a:gd name="T7" fmla="*/ 2147483647 h 2090"/>
              <a:gd name="T8" fmla="*/ 0 60000 65536"/>
              <a:gd name="T9" fmla="*/ 0 60000 65536"/>
              <a:gd name="T10" fmla="*/ 0 60000 65536"/>
              <a:gd name="T11" fmla="*/ 0 60000 65536"/>
              <a:gd name="T12" fmla="*/ 0 w 3274"/>
              <a:gd name="T13" fmla="*/ 0 h 2090"/>
              <a:gd name="T14" fmla="*/ 3274 w 3274"/>
              <a:gd name="T15" fmla="*/ 2090 h 20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74" h="2090">
                <a:moveTo>
                  <a:pt x="0" y="2089"/>
                </a:moveTo>
                <a:lnTo>
                  <a:pt x="0" y="0"/>
                </a:lnTo>
                <a:lnTo>
                  <a:pt x="3273" y="0"/>
                </a:lnTo>
                <a:lnTo>
                  <a:pt x="3273" y="2089"/>
                </a:lnTo>
              </a:path>
            </a:pathLst>
          </a:custGeom>
          <a:noFill/>
          <a:ln w="25400" cap="rnd">
            <a:solidFill>
              <a:srgbClr val="3C185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>
            <a:off x="2694915" y="2268539"/>
            <a:ext cx="5004594" cy="3317875"/>
          </a:xfrm>
          <a:custGeom>
            <a:avLst/>
            <a:gdLst>
              <a:gd name="T0" fmla="*/ 0 w 3274"/>
              <a:gd name="T1" fmla="*/ 2147483647 h 2090"/>
              <a:gd name="T2" fmla="*/ 0 w 3274"/>
              <a:gd name="T3" fmla="*/ 0 h 2090"/>
              <a:gd name="T4" fmla="*/ 2147483647 w 3274"/>
              <a:gd name="T5" fmla="*/ 0 h 2090"/>
              <a:gd name="T6" fmla="*/ 2147483647 w 3274"/>
              <a:gd name="T7" fmla="*/ 2147483647 h 2090"/>
              <a:gd name="T8" fmla="*/ 0 w 3274"/>
              <a:gd name="T9" fmla="*/ 2147483647 h 2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4"/>
              <a:gd name="T16" fmla="*/ 0 h 2090"/>
              <a:gd name="T17" fmla="*/ 3274 w 3274"/>
              <a:gd name="T18" fmla="*/ 2090 h 20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4" h="2090">
                <a:moveTo>
                  <a:pt x="0" y="2089"/>
                </a:moveTo>
                <a:lnTo>
                  <a:pt x="0" y="0"/>
                </a:lnTo>
                <a:lnTo>
                  <a:pt x="3273" y="0"/>
                </a:lnTo>
                <a:lnTo>
                  <a:pt x="3273" y="2089"/>
                </a:lnTo>
                <a:lnTo>
                  <a:pt x="0" y="2089"/>
                </a:lnTo>
              </a:path>
            </a:pathLst>
          </a:custGeom>
          <a:noFill/>
          <a:ln w="25400" cap="rnd">
            <a:solidFill>
              <a:srgbClr val="3C185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2610644" y="5567364"/>
            <a:ext cx="85990" cy="1587"/>
          </a:xfrm>
          <a:custGeom>
            <a:avLst/>
            <a:gdLst>
              <a:gd name="T0" fmla="*/ 2147483647 w 56"/>
              <a:gd name="T1" fmla="*/ 0 h 1"/>
              <a:gd name="T2" fmla="*/ 0 w 56"/>
              <a:gd name="T3" fmla="*/ 0 h 1"/>
              <a:gd name="T4" fmla="*/ 2147483647 w 56"/>
              <a:gd name="T5" fmla="*/ 0 h 1"/>
              <a:gd name="T6" fmla="*/ 0 60000 65536"/>
              <a:gd name="T7" fmla="*/ 0 60000 65536"/>
              <a:gd name="T8" fmla="*/ 0 60000 65536"/>
              <a:gd name="T9" fmla="*/ 0 w 56"/>
              <a:gd name="T10" fmla="*/ 0 h 1"/>
              <a:gd name="T11" fmla="*/ 56 w 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">
                <a:moveTo>
                  <a:pt x="55" y="0"/>
                </a:moveTo>
                <a:lnTo>
                  <a:pt x="0" y="0"/>
                </a:lnTo>
                <a:lnTo>
                  <a:pt x="55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228850" y="5395914"/>
            <a:ext cx="46807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0.4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216812" y="4875214"/>
            <a:ext cx="46807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0.5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2204773" y="4306888"/>
            <a:ext cx="44542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0.6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28850" y="3760789"/>
            <a:ext cx="46807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0.7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228850" y="3214689"/>
            <a:ext cx="46807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0.8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216812" y="2651126"/>
            <a:ext cx="46807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0.9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228850" y="2116139"/>
            <a:ext cx="46807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1.0</a:t>
            </a:r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2727590" y="5584826"/>
            <a:ext cx="1720" cy="73025"/>
          </a:xfrm>
          <a:custGeom>
            <a:avLst/>
            <a:gdLst>
              <a:gd name="T0" fmla="*/ 0 w 1"/>
              <a:gd name="T1" fmla="*/ 0 h 46"/>
              <a:gd name="T2" fmla="*/ 0 w 1"/>
              <a:gd name="T3" fmla="*/ 2147483647 h 46"/>
              <a:gd name="T4" fmla="*/ 0 w 1"/>
              <a:gd name="T5" fmla="*/ 0 h 46"/>
              <a:gd name="T6" fmla="*/ 0 60000 65536"/>
              <a:gd name="T7" fmla="*/ 0 60000 65536"/>
              <a:gd name="T8" fmla="*/ 0 60000 65536"/>
              <a:gd name="T9" fmla="*/ 0 w 1"/>
              <a:gd name="T10" fmla="*/ 0 h 46"/>
              <a:gd name="T11" fmla="*/ 1 w 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6">
                <a:moveTo>
                  <a:pt x="0" y="0"/>
                </a:moveTo>
                <a:lnTo>
                  <a:pt x="0" y="45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038071" y="5867401"/>
            <a:ext cx="27363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Months since randomization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2593446" y="5640389"/>
            <a:ext cx="29655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3310600" y="5653089"/>
            <a:ext cx="29655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4015715" y="5653089"/>
            <a:ext cx="29655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4720829" y="5653089"/>
            <a:ext cx="29655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5388108" y="5653089"/>
            <a:ext cx="41037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093222" y="5649914"/>
            <a:ext cx="41037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789737" y="5653089"/>
            <a:ext cx="41037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7512050" y="5649914"/>
            <a:ext cx="41037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55321" name="Freeform 25"/>
          <p:cNvSpPr>
            <a:spLocks/>
          </p:cNvSpPr>
          <p:nvPr/>
        </p:nvSpPr>
        <p:spPr bwMode="auto">
          <a:xfrm>
            <a:off x="2694915" y="2268539"/>
            <a:ext cx="5004594" cy="3317875"/>
          </a:xfrm>
          <a:custGeom>
            <a:avLst/>
            <a:gdLst>
              <a:gd name="T0" fmla="*/ 0 w 3274"/>
              <a:gd name="T1" fmla="*/ 2147483647 h 2090"/>
              <a:gd name="T2" fmla="*/ 0 w 3274"/>
              <a:gd name="T3" fmla="*/ 0 h 2090"/>
              <a:gd name="T4" fmla="*/ 2147483647 w 3274"/>
              <a:gd name="T5" fmla="*/ 0 h 2090"/>
              <a:gd name="T6" fmla="*/ 2147483647 w 3274"/>
              <a:gd name="T7" fmla="*/ 2147483647 h 2090"/>
              <a:gd name="T8" fmla="*/ 0 w 3274"/>
              <a:gd name="T9" fmla="*/ 2147483647 h 2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4"/>
              <a:gd name="T16" fmla="*/ 0 h 2090"/>
              <a:gd name="T17" fmla="*/ 3274 w 3274"/>
              <a:gd name="T18" fmla="*/ 2090 h 20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4" h="2090">
                <a:moveTo>
                  <a:pt x="0" y="2089"/>
                </a:moveTo>
                <a:lnTo>
                  <a:pt x="0" y="0"/>
                </a:lnTo>
                <a:lnTo>
                  <a:pt x="3273" y="0"/>
                </a:lnTo>
                <a:lnTo>
                  <a:pt x="3273" y="2089"/>
                </a:lnTo>
                <a:lnTo>
                  <a:pt x="0" y="2089"/>
                </a:lnTo>
              </a:path>
            </a:pathLst>
          </a:custGeom>
          <a:noFill/>
          <a:ln w="25400" cap="rnd">
            <a:solidFill>
              <a:srgbClr val="FAFD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22" name="Freeform 26"/>
          <p:cNvSpPr>
            <a:spLocks/>
          </p:cNvSpPr>
          <p:nvPr/>
        </p:nvSpPr>
        <p:spPr bwMode="auto">
          <a:xfrm>
            <a:off x="2694915" y="2268539"/>
            <a:ext cx="5004594" cy="3317875"/>
          </a:xfrm>
          <a:custGeom>
            <a:avLst/>
            <a:gdLst>
              <a:gd name="T0" fmla="*/ 0 w 3274"/>
              <a:gd name="T1" fmla="*/ 2147483647 h 2090"/>
              <a:gd name="T2" fmla="*/ 0 w 3274"/>
              <a:gd name="T3" fmla="*/ 0 h 2090"/>
              <a:gd name="T4" fmla="*/ 2147483647 w 3274"/>
              <a:gd name="T5" fmla="*/ 0 h 2090"/>
              <a:gd name="T6" fmla="*/ 2147483647 w 3274"/>
              <a:gd name="T7" fmla="*/ 2147483647 h 2090"/>
              <a:gd name="T8" fmla="*/ 0 w 3274"/>
              <a:gd name="T9" fmla="*/ 2147483647 h 2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4"/>
              <a:gd name="T16" fmla="*/ 0 h 2090"/>
              <a:gd name="T17" fmla="*/ 3274 w 3274"/>
              <a:gd name="T18" fmla="*/ 2090 h 20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4" h="2090">
                <a:moveTo>
                  <a:pt x="0" y="2089"/>
                </a:moveTo>
                <a:lnTo>
                  <a:pt x="0" y="0"/>
                </a:lnTo>
                <a:lnTo>
                  <a:pt x="3273" y="0"/>
                </a:lnTo>
                <a:lnTo>
                  <a:pt x="3273" y="2089"/>
                </a:lnTo>
                <a:lnTo>
                  <a:pt x="0" y="2089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3553090" y="3878263"/>
            <a:ext cx="144430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</a:rPr>
              <a:t>Placebo (n = 242)</a:t>
            </a: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5501614" y="3228976"/>
            <a:ext cx="2018182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</a:rPr>
              <a:t>Riluzole 100 mg (n = 236)</a:t>
            </a:r>
          </a:p>
        </p:txBody>
      </p:sp>
      <p:sp>
        <p:nvSpPr>
          <p:cNvPr id="55325" name="Freeform 29"/>
          <p:cNvSpPr>
            <a:spLocks/>
          </p:cNvSpPr>
          <p:nvPr/>
        </p:nvSpPr>
        <p:spPr bwMode="auto">
          <a:xfrm>
            <a:off x="2727590" y="2287588"/>
            <a:ext cx="1365515" cy="768350"/>
          </a:xfrm>
          <a:custGeom>
            <a:avLst/>
            <a:gdLst>
              <a:gd name="T0" fmla="*/ 0 w 894"/>
              <a:gd name="T1" fmla="*/ 0 h 484"/>
              <a:gd name="T2" fmla="*/ 2147483647 w 894"/>
              <a:gd name="T3" fmla="*/ 0 h 484"/>
              <a:gd name="T4" fmla="*/ 2147483647 w 894"/>
              <a:gd name="T5" fmla="*/ 2147483647 h 484"/>
              <a:gd name="T6" fmla="*/ 2147483647 w 894"/>
              <a:gd name="T7" fmla="*/ 2147483647 h 484"/>
              <a:gd name="T8" fmla="*/ 2147483647 w 894"/>
              <a:gd name="T9" fmla="*/ 2147483647 h 484"/>
              <a:gd name="T10" fmla="*/ 2147483647 w 894"/>
              <a:gd name="T11" fmla="*/ 2147483647 h 484"/>
              <a:gd name="T12" fmla="*/ 2147483647 w 894"/>
              <a:gd name="T13" fmla="*/ 2147483647 h 484"/>
              <a:gd name="T14" fmla="*/ 2147483647 w 894"/>
              <a:gd name="T15" fmla="*/ 2147483647 h 484"/>
              <a:gd name="T16" fmla="*/ 2147483647 w 894"/>
              <a:gd name="T17" fmla="*/ 2147483647 h 484"/>
              <a:gd name="T18" fmla="*/ 2147483647 w 894"/>
              <a:gd name="T19" fmla="*/ 2147483647 h 484"/>
              <a:gd name="T20" fmla="*/ 2147483647 w 894"/>
              <a:gd name="T21" fmla="*/ 2147483647 h 484"/>
              <a:gd name="T22" fmla="*/ 2147483647 w 894"/>
              <a:gd name="T23" fmla="*/ 2147483647 h 484"/>
              <a:gd name="T24" fmla="*/ 2147483647 w 894"/>
              <a:gd name="T25" fmla="*/ 2147483647 h 484"/>
              <a:gd name="T26" fmla="*/ 2147483647 w 894"/>
              <a:gd name="T27" fmla="*/ 2147483647 h 484"/>
              <a:gd name="T28" fmla="*/ 2147483647 w 894"/>
              <a:gd name="T29" fmla="*/ 2147483647 h 484"/>
              <a:gd name="T30" fmla="*/ 2147483647 w 894"/>
              <a:gd name="T31" fmla="*/ 2147483647 h 484"/>
              <a:gd name="T32" fmla="*/ 2147483647 w 894"/>
              <a:gd name="T33" fmla="*/ 2147483647 h 484"/>
              <a:gd name="T34" fmla="*/ 2147483647 w 894"/>
              <a:gd name="T35" fmla="*/ 2147483647 h 484"/>
              <a:gd name="T36" fmla="*/ 2147483647 w 894"/>
              <a:gd name="T37" fmla="*/ 2147483647 h 484"/>
              <a:gd name="T38" fmla="*/ 2147483647 w 894"/>
              <a:gd name="T39" fmla="*/ 2147483647 h 484"/>
              <a:gd name="T40" fmla="*/ 2147483647 w 894"/>
              <a:gd name="T41" fmla="*/ 2147483647 h 484"/>
              <a:gd name="T42" fmla="*/ 2147483647 w 894"/>
              <a:gd name="T43" fmla="*/ 2147483647 h 484"/>
              <a:gd name="T44" fmla="*/ 2147483647 w 894"/>
              <a:gd name="T45" fmla="*/ 2147483647 h 484"/>
              <a:gd name="T46" fmla="*/ 2147483647 w 894"/>
              <a:gd name="T47" fmla="*/ 2147483647 h 484"/>
              <a:gd name="T48" fmla="*/ 2147483647 w 894"/>
              <a:gd name="T49" fmla="*/ 2147483647 h 484"/>
              <a:gd name="T50" fmla="*/ 2147483647 w 894"/>
              <a:gd name="T51" fmla="*/ 2147483647 h 484"/>
              <a:gd name="T52" fmla="*/ 2147483647 w 894"/>
              <a:gd name="T53" fmla="*/ 2147483647 h 484"/>
              <a:gd name="T54" fmla="*/ 2147483647 w 894"/>
              <a:gd name="T55" fmla="*/ 2147483647 h 484"/>
              <a:gd name="T56" fmla="*/ 2147483647 w 894"/>
              <a:gd name="T57" fmla="*/ 2147483647 h 484"/>
              <a:gd name="T58" fmla="*/ 2147483647 w 894"/>
              <a:gd name="T59" fmla="*/ 2147483647 h 484"/>
              <a:gd name="T60" fmla="*/ 2147483647 w 894"/>
              <a:gd name="T61" fmla="*/ 2147483647 h 484"/>
              <a:gd name="T62" fmla="*/ 2147483647 w 894"/>
              <a:gd name="T63" fmla="*/ 2147483647 h 484"/>
              <a:gd name="T64" fmla="*/ 2147483647 w 894"/>
              <a:gd name="T65" fmla="*/ 2147483647 h 484"/>
              <a:gd name="T66" fmla="*/ 2147483647 w 894"/>
              <a:gd name="T67" fmla="*/ 2147483647 h 484"/>
              <a:gd name="T68" fmla="*/ 2147483647 w 894"/>
              <a:gd name="T69" fmla="*/ 2147483647 h 484"/>
              <a:gd name="T70" fmla="*/ 2147483647 w 894"/>
              <a:gd name="T71" fmla="*/ 2147483647 h 484"/>
              <a:gd name="T72" fmla="*/ 2147483647 w 894"/>
              <a:gd name="T73" fmla="*/ 2147483647 h 484"/>
              <a:gd name="T74" fmla="*/ 2147483647 w 894"/>
              <a:gd name="T75" fmla="*/ 2147483647 h 484"/>
              <a:gd name="T76" fmla="*/ 2147483647 w 894"/>
              <a:gd name="T77" fmla="*/ 2147483647 h 484"/>
              <a:gd name="T78" fmla="*/ 2147483647 w 894"/>
              <a:gd name="T79" fmla="*/ 2147483647 h 484"/>
              <a:gd name="T80" fmla="*/ 2147483647 w 894"/>
              <a:gd name="T81" fmla="*/ 2147483647 h 484"/>
              <a:gd name="T82" fmla="*/ 2147483647 w 894"/>
              <a:gd name="T83" fmla="*/ 2147483647 h 484"/>
              <a:gd name="T84" fmla="*/ 2147483647 w 894"/>
              <a:gd name="T85" fmla="*/ 2147483647 h 484"/>
              <a:gd name="T86" fmla="*/ 2147483647 w 894"/>
              <a:gd name="T87" fmla="*/ 2147483647 h 484"/>
              <a:gd name="T88" fmla="*/ 2147483647 w 894"/>
              <a:gd name="T89" fmla="*/ 2147483647 h 484"/>
              <a:gd name="T90" fmla="*/ 2147483647 w 894"/>
              <a:gd name="T91" fmla="*/ 2147483647 h 484"/>
              <a:gd name="T92" fmla="*/ 2147483647 w 894"/>
              <a:gd name="T93" fmla="*/ 2147483647 h 484"/>
              <a:gd name="T94" fmla="*/ 2147483647 w 894"/>
              <a:gd name="T95" fmla="*/ 2147483647 h 484"/>
              <a:gd name="T96" fmla="*/ 2147483647 w 894"/>
              <a:gd name="T97" fmla="*/ 2147483647 h 484"/>
              <a:gd name="T98" fmla="*/ 2147483647 w 894"/>
              <a:gd name="T99" fmla="*/ 2147483647 h 484"/>
              <a:gd name="T100" fmla="*/ 2147483647 w 894"/>
              <a:gd name="T101" fmla="*/ 2147483647 h 484"/>
              <a:gd name="T102" fmla="*/ 2147483647 w 894"/>
              <a:gd name="T103" fmla="*/ 2147483647 h 484"/>
              <a:gd name="T104" fmla="*/ 2147483647 w 894"/>
              <a:gd name="T105" fmla="*/ 2147483647 h 484"/>
              <a:gd name="T106" fmla="*/ 2147483647 w 894"/>
              <a:gd name="T107" fmla="*/ 2147483647 h 484"/>
              <a:gd name="T108" fmla="*/ 2147483647 w 894"/>
              <a:gd name="T109" fmla="*/ 2147483647 h 484"/>
              <a:gd name="T110" fmla="*/ 2147483647 w 894"/>
              <a:gd name="T111" fmla="*/ 2147483647 h 484"/>
              <a:gd name="T112" fmla="*/ 2147483647 w 894"/>
              <a:gd name="T113" fmla="*/ 2147483647 h 484"/>
              <a:gd name="T114" fmla="*/ 2147483647 w 894"/>
              <a:gd name="T115" fmla="*/ 2147483647 h 484"/>
              <a:gd name="T116" fmla="*/ 2147483647 w 894"/>
              <a:gd name="T117" fmla="*/ 2147483647 h 484"/>
              <a:gd name="T118" fmla="*/ 2147483647 w 894"/>
              <a:gd name="T119" fmla="*/ 2147483647 h 484"/>
              <a:gd name="T120" fmla="*/ 2147483647 w 894"/>
              <a:gd name="T121" fmla="*/ 2147483647 h 484"/>
              <a:gd name="T122" fmla="*/ 2147483647 w 894"/>
              <a:gd name="T123" fmla="*/ 2147483647 h 48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94"/>
              <a:gd name="T187" fmla="*/ 0 h 484"/>
              <a:gd name="T188" fmla="*/ 894 w 894"/>
              <a:gd name="T189" fmla="*/ 484 h 48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94" h="484">
                <a:moveTo>
                  <a:pt x="0" y="0"/>
                </a:moveTo>
                <a:lnTo>
                  <a:pt x="51" y="0"/>
                </a:lnTo>
                <a:lnTo>
                  <a:pt x="51" y="14"/>
                </a:lnTo>
                <a:lnTo>
                  <a:pt x="247" y="14"/>
                </a:lnTo>
                <a:lnTo>
                  <a:pt x="247" y="42"/>
                </a:lnTo>
                <a:lnTo>
                  <a:pt x="252" y="42"/>
                </a:lnTo>
                <a:lnTo>
                  <a:pt x="252" y="57"/>
                </a:lnTo>
                <a:lnTo>
                  <a:pt x="323" y="57"/>
                </a:lnTo>
                <a:lnTo>
                  <a:pt x="323" y="85"/>
                </a:lnTo>
                <a:lnTo>
                  <a:pt x="348" y="85"/>
                </a:lnTo>
                <a:lnTo>
                  <a:pt x="348" y="99"/>
                </a:lnTo>
                <a:lnTo>
                  <a:pt x="369" y="99"/>
                </a:lnTo>
                <a:lnTo>
                  <a:pt x="369" y="113"/>
                </a:lnTo>
                <a:lnTo>
                  <a:pt x="389" y="113"/>
                </a:lnTo>
                <a:lnTo>
                  <a:pt x="389" y="128"/>
                </a:lnTo>
                <a:lnTo>
                  <a:pt x="429" y="128"/>
                </a:lnTo>
                <a:lnTo>
                  <a:pt x="429" y="142"/>
                </a:lnTo>
                <a:lnTo>
                  <a:pt x="439" y="142"/>
                </a:lnTo>
                <a:lnTo>
                  <a:pt x="439" y="156"/>
                </a:lnTo>
                <a:lnTo>
                  <a:pt x="460" y="156"/>
                </a:lnTo>
                <a:lnTo>
                  <a:pt x="460" y="170"/>
                </a:lnTo>
                <a:lnTo>
                  <a:pt x="505" y="170"/>
                </a:lnTo>
                <a:lnTo>
                  <a:pt x="505" y="185"/>
                </a:lnTo>
                <a:lnTo>
                  <a:pt x="510" y="185"/>
                </a:lnTo>
                <a:lnTo>
                  <a:pt x="510" y="199"/>
                </a:lnTo>
                <a:lnTo>
                  <a:pt x="519" y="199"/>
                </a:lnTo>
                <a:lnTo>
                  <a:pt x="519" y="213"/>
                </a:lnTo>
                <a:lnTo>
                  <a:pt x="524" y="213"/>
                </a:lnTo>
                <a:lnTo>
                  <a:pt x="524" y="227"/>
                </a:lnTo>
                <a:lnTo>
                  <a:pt x="570" y="227"/>
                </a:lnTo>
                <a:lnTo>
                  <a:pt x="570" y="256"/>
                </a:lnTo>
                <a:lnTo>
                  <a:pt x="606" y="256"/>
                </a:lnTo>
                <a:lnTo>
                  <a:pt x="606" y="284"/>
                </a:lnTo>
                <a:lnTo>
                  <a:pt x="621" y="284"/>
                </a:lnTo>
                <a:lnTo>
                  <a:pt x="621" y="298"/>
                </a:lnTo>
                <a:lnTo>
                  <a:pt x="686" y="298"/>
                </a:lnTo>
                <a:lnTo>
                  <a:pt x="686" y="313"/>
                </a:lnTo>
                <a:lnTo>
                  <a:pt x="712" y="313"/>
                </a:lnTo>
                <a:lnTo>
                  <a:pt x="712" y="327"/>
                </a:lnTo>
                <a:lnTo>
                  <a:pt x="722" y="327"/>
                </a:lnTo>
                <a:lnTo>
                  <a:pt x="722" y="342"/>
                </a:lnTo>
                <a:lnTo>
                  <a:pt x="741" y="342"/>
                </a:lnTo>
                <a:lnTo>
                  <a:pt x="741" y="355"/>
                </a:lnTo>
                <a:lnTo>
                  <a:pt x="751" y="355"/>
                </a:lnTo>
                <a:lnTo>
                  <a:pt x="751" y="370"/>
                </a:lnTo>
                <a:lnTo>
                  <a:pt x="767" y="370"/>
                </a:lnTo>
                <a:lnTo>
                  <a:pt x="767" y="384"/>
                </a:lnTo>
                <a:lnTo>
                  <a:pt x="777" y="384"/>
                </a:lnTo>
                <a:lnTo>
                  <a:pt x="777" y="398"/>
                </a:lnTo>
                <a:lnTo>
                  <a:pt x="782" y="398"/>
                </a:lnTo>
                <a:lnTo>
                  <a:pt x="782" y="412"/>
                </a:lnTo>
                <a:lnTo>
                  <a:pt x="797" y="412"/>
                </a:lnTo>
                <a:lnTo>
                  <a:pt x="797" y="426"/>
                </a:lnTo>
                <a:lnTo>
                  <a:pt x="822" y="426"/>
                </a:lnTo>
                <a:lnTo>
                  <a:pt x="822" y="441"/>
                </a:lnTo>
                <a:lnTo>
                  <a:pt x="828" y="441"/>
                </a:lnTo>
                <a:lnTo>
                  <a:pt x="828" y="454"/>
                </a:lnTo>
                <a:lnTo>
                  <a:pt x="848" y="454"/>
                </a:lnTo>
                <a:lnTo>
                  <a:pt x="848" y="469"/>
                </a:lnTo>
                <a:lnTo>
                  <a:pt x="868" y="469"/>
                </a:lnTo>
                <a:lnTo>
                  <a:pt x="893" y="469"/>
                </a:lnTo>
                <a:lnTo>
                  <a:pt x="893" y="483"/>
                </a:lnTo>
              </a:path>
            </a:pathLst>
          </a:custGeom>
          <a:noFill/>
          <a:ln w="25400" cap="rnd">
            <a:solidFill>
              <a:srgbClr val="FDB735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26" name="Freeform 30"/>
          <p:cNvSpPr>
            <a:spLocks/>
          </p:cNvSpPr>
          <p:nvPr/>
        </p:nvSpPr>
        <p:spPr bwMode="auto">
          <a:xfrm>
            <a:off x="4093105" y="3054350"/>
            <a:ext cx="1126464" cy="909638"/>
          </a:xfrm>
          <a:custGeom>
            <a:avLst/>
            <a:gdLst>
              <a:gd name="T0" fmla="*/ 2147483647 w 737"/>
              <a:gd name="T1" fmla="*/ 0 h 573"/>
              <a:gd name="T2" fmla="*/ 2147483647 w 737"/>
              <a:gd name="T3" fmla="*/ 2147483647 h 573"/>
              <a:gd name="T4" fmla="*/ 2147483647 w 737"/>
              <a:gd name="T5" fmla="*/ 2147483647 h 573"/>
              <a:gd name="T6" fmla="*/ 2147483647 w 737"/>
              <a:gd name="T7" fmla="*/ 2147483647 h 573"/>
              <a:gd name="T8" fmla="*/ 2147483647 w 737"/>
              <a:gd name="T9" fmla="*/ 2147483647 h 573"/>
              <a:gd name="T10" fmla="*/ 2147483647 w 737"/>
              <a:gd name="T11" fmla="*/ 2147483647 h 573"/>
              <a:gd name="T12" fmla="*/ 2147483647 w 737"/>
              <a:gd name="T13" fmla="*/ 2147483647 h 573"/>
              <a:gd name="T14" fmla="*/ 2147483647 w 737"/>
              <a:gd name="T15" fmla="*/ 2147483647 h 573"/>
              <a:gd name="T16" fmla="*/ 2147483647 w 737"/>
              <a:gd name="T17" fmla="*/ 2147483647 h 573"/>
              <a:gd name="T18" fmla="*/ 2147483647 w 737"/>
              <a:gd name="T19" fmla="*/ 2147483647 h 573"/>
              <a:gd name="T20" fmla="*/ 2147483647 w 737"/>
              <a:gd name="T21" fmla="*/ 2147483647 h 573"/>
              <a:gd name="T22" fmla="*/ 2147483647 w 737"/>
              <a:gd name="T23" fmla="*/ 2147483647 h 573"/>
              <a:gd name="T24" fmla="*/ 2147483647 w 737"/>
              <a:gd name="T25" fmla="*/ 2147483647 h 573"/>
              <a:gd name="T26" fmla="*/ 2147483647 w 737"/>
              <a:gd name="T27" fmla="*/ 2147483647 h 573"/>
              <a:gd name="T28" fmla="*/ 2147483647 w 737"/>
              <a:gd name="T29" fmla="*/ 2147483647 h 573"/>
              <a:gd name="T30" fmla="*/ 2147483647 w 737"/>
              <a:gd name="T31" fmla="*/ 2147483647 h 573"/>
              <a:gd name="T32" fmla="*/ 2147483647 w 737"/>
              <a:gd name="T33" fmla="*/ 2147483647 h 573"/>
              <a:gd name="T34" fmla="*/ 2147483647 w 737"/>
              <a:gd name="T35" fmla="*/ 2147483647 h 573"/>
              <a:gd name="T36" fmla="*/ 2147483647 w 737"/>
              <a:gd name="T37" fmla="*/ 2147483647 h 573"/>
              <a:gd name="T38" fmla="*/ 2147483647 w 737"/>
              <a:gd name="T39" fmla="*/ 2147483647 h 573"/>
              <a:gd name="T40" fmla="*/ 2147483647 w 737"/>
              <a:gd name="T41" fmla="*/ 2147483647 h 573"/>
              <a:gd name="T42" fmla="*/ 2147483647 w 737"/>
              <a:gd name="T43" fmla="*/ 2147483647 h 573"/>
              <a:gd name="T44" fmla="*/ 2147483647 w 737"/>
              <a:gd name="T45" fmla="*/ 2147483647 h 573"/>
              <a:gd name="T46" fmla="*/ 2147483647 w 737"/>
              <a:gd name="T47" fmla="*/ 2147483647 h 573"/>
              <a:gd name="T48" fmla="*/ 2147483647 w 737"/>
              <a:gd name="T49" fmla="*/ 2147483647 h 573"/>
              <a:gd name="T50" fmla="*/ 2147483647 w 737"/>
              <a:gd name="T51" fmla="*/ 2147483647 h 573"/>
              <a:gd name="T52" fmla="*/ 2147483647 w 737"/>
              <a:gd name="T53" fmla="*/ 2147483647 h 573"/>
              <a:gd name="T54" fmla="*/ 2147483647 w 737"/>
              <a:gd name="T55" fmla="*/ 2147483647 h 573"/>
              <a:gd name="T56" fmla="*/ 2147483647 w 737"/>
              <a:gd name="T57" fmla="*/ 2147483647 h 573"/>
              <a:gd name="T58" fmla="*/ 2147483647 w 737"/>
              <a:gd name="T59" fmla="*/ 2147483647 h 573"/>
              <a:gd name="T60" fmla="*/ 2147483647 w 737"/>
              <a:gd name="T61" fmla="*/ 2147483647 h 573"/>
              <a:gd name="T62" fmla="*/ 2147483647 w 737"/>
              <a:gd name="T63" fmla="*/ 2147483647 h 573"/>
              <a:gd name="T64" fmla="*/ 2147483647 w 737"/>
              <a:gd name="T65" fmla="*/ 2147483647 h 5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37"/>
              <a:gd name="T100" fmla="*/ 0 h 573"/>
              <a:gd name="T101" fmla="*/ 737 w 737"/>
              <a:gd name="T102" fmla="*/ 573 h 5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37" h="573">
                <a:moveTo>
                  <a:pt x="0" y="0"/>
                </a:moveTo>
                <a:lnTo>
                  <a:pt x="15" y="0"/>
                </a:lnTo>
                <a:lnTo>
                  <a:pt x="15" y="43"/>
                </a:lnTo>
                <a:lnTo>
                  <a:pt x="65" y="43"/>
                </a:lnTo>
                <a:lnTo>
                  <a:pt x="65" y="57"/>
                </a:lnTo>
                <a:lnTo>
                  <a:pt x="81" y="57"/>
                </a:lnTo>
                <a:lnTo>
                  <a:pt x="81" y="86"/>
                </a:lnTo>
                <a:lnTo>
                  <a:pt x="116" y="86"/>
                </a:lnTo>
                <a:lnTo>
                  <a:pt x="116" y="101"/>
                </a:lnTo>
                <a:lnTo>
                  <a:pt x="131" y="101"/>
                </a:lnTo>
                <a:lnTo>
                  <a:pt x="131" y="144"/>
                </a:lnTo>
                <a:lnTo>
                  <a:pt x="146" y="144"/>
                </a:lnTo>
                <a:lnTo>
                  <a:pt x="146" y="158"/>
                </a:lnTo>
                <a:lnTo>
                  <a:pt x="156" y="158"/>
                </a:lnTo>
                <a:lnTo>
                  <a:pt x="156" y="172"/>
                </a:lnTo>
                <a:lnTo>
                  <a:pt x="171" y="172"/>
                </a:lnTo>
                <a:lnTo>
                  <a:pt x="171" y="186"/>
                </a:lnTo>
                <a:lnTo>
                  <a:pt x="176" y="186"/>
                </a:lnTo>
                <a:lnTo>
                  <a:pt x="176" y="200"/>
                </a:lnTo>
                <a:lnTo>
                  <a:pt x="207" y="200"/>
                </a:lnTo>
                <a:lnTo>
                  <a:pt x="207" y="215"/>
                </a:lnTo>
                <a:lnTo>
                  <a:pt x="237" y="215"/>
                </a:lnTo>
                <a:lnTo>
                  <a:pt x="237" y="229"/>
                </a:lnTo>
                <a:lnTo>
                  <a:pt x="258" y="229"/>
                </a:lnTo>
                <a:lnTo>
                  <a:pt x="258" y="244"/>
                </a:lnTo>
                <a:lnTo>
                  <a:pt x="268" y="244"/>
                </a:lnTo>
                <a:lnTo>
                  <a:pt x="268" y="258"/>
                </a:lnTo>
                <a:lnTo>
                  <a:pt x="272" y="258"/>
                </a:lnTo>
                <a:lnTo>
                  <a:pt x="272" y="272"/>
                </a:lnTo>
                <a:lnTo>
                  <a:pt x="282" y="272"/>
                </a:lnTo>
                <a:lnTo>
                  <a:pt x="282" y="286"/>
                </a:lnTo>
                <a:lnTo>
                  <a:pt x="313" y="286"/>
                </a:lnTo>
                <a:lnTo>
                  <a:pt x="313" y="300"/>
                </a:lnTo>
                <a:lnTo>
                  <a:pt x="332" y="300"/>
                </a:lnTo>
                <a:lnTo>
                  <a:pt x="332" y="315"/>
                </a:lnTo>
                <a:lnTo>
                  <a:pt x="343" y="315"/>
                </a:lnTo>
                <a:lnTo>
                  <a:pt x="343" y="329"/>
                </a:lnTo>
                <a:lnTo>
                  <a:pt x="358" y="329"/>
                </a:lnTo>
                <a:lnTo>
                  <a:pt x="358" y="358"/>
                </a:lnTo>
                <a:lnTo>
                  <a:pt x="363" y="358"/>
                </a:lnTo>
                <a:lnTo>
                  <a:pt x="363" y="372"/>
                </a:lnTo>
                <a:lnTo>
                  <a:pt x="438" y="372"/>
                </a:lnTo>
                <a:lnTo>
                  <a:pt x="438" y="386"/>
                </a:lnTo>
                <a:lnTo>
                  <a:pt x="520" y="386"/>
                </a:lnTo>
                <a:lnTo>
                  <a:pt x="520" y="400"/>
                </a:lnTo>
                <a:lnTo>
                  <a:pt x="569" y="400"/>
                </a:lnTo>
                <a:lnTo>
                  <a:pt x="569" y="415"/>
                </a:lnTo>
                <a:lnTo>
                  <a:pt x="585" y="415"/>
                </a:lnTo>
                <a:lnTo>
                  <a:pt x="585" y="429"/>
                </a:lnTo>
                <a:lnTo>
                  <a:pt x="600" y="429"/>
                </a:lnTo>
                <a:lnTo>
                  <a:pt x="600" y="458"/>
                </a:lnTo>
                <a:lnTo>
                  <a:pt x="635" y="458"/>
                </a:lnTo>
                <a:lnTo>
                  <a:pt x="635" y="486"/>
                </a:lnTo>
                <a:lnTo>
                  <a:pt x="651" y="486"/>
                </a:lnTo>
                <a:lnTo>
                  <a:pt x="651" y="501"/>
                </a:lnTo>
                <a:lnTo>
                  <a:pt x="670" y="501"/>
                </a:lnTo>
                <a:lnTo>
                  <a:pt x="670" y="515"/>
                </a:lnTo>
                <a:lnTo>
                  <a:pt x="675" y="515"/>
                </a:lnTo>
                <a:lnTo>
                  <a:pt x="675" y="529"/>
                </a:lnTo>
                <a:lnTo>
                  <a:pt x="685" y="529"/>
                </a:lnTo>
                <a:lnTo>
                  <a:pt x="685" y="543"/>
                </a:lnTo>
                <a:lnTo>
                  <a:pt x="711" y="543"/>
                </a:lnTo>
                <a:lnTo>
                  <a:pt x="711" y="558"/>
                </a:lnTo>
                <a:lnTo>
                  <a:pt x="727" y="558"/>
                </a:lnTo>
                <a:lnTo>
                  <a:pt x="727" y="572"/>
                </a:lnTo>
                <a:lnTo>
                  <a:pt x="736" y="572"/>
                </a:lnTo>
              </a:path>
            </a:pathLst>
          </a:custGeom>
          <a:noFill/>
          <a:ln w="25400" cap="rnd">
            <a:solidFill>
              <a:srgbClr val="FDB735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27" name="Freeform 31"/>
          <p:cNvSpPr>
            <a:spLocks/>
          </p:cNvSpPr>
          <p:nvPr/>
        </p:nvSpPr>
        <p:spPr bwMode="auto">
          <a:xfrm>
            <a:off x="5217848" y="3962400"/>
            <a:ext cx="871935" cy="592138"/>
          </a:xfrm>
          <a:custGeom>
            <a:avLst/>
            <a:gdLst>
              <a:gd name="T0" fmla="*/ 0 w 571"/>
              <a:gd name="T1" fmla="*/ 0 h 373"/>
              <a:gd name="T2" fmla="*/ 0 w 571"/>
              <a:gd name="T3" fmla="*/ 2147483647 h 373"/>
              <a:gd name="T4" fmla="*/ 2147483647 w 571"/>
              <a:gd name="T5" fmla="*/ 2147483647 h 373"/>
              <a:gd name="T6" fmla="*/ 2147483647 w 571"/>
              <a:gd name="T7" fmla="*/ 2147483647 h 373"/>
              <a:gd name="T8" fmla="*/ 2147483647 w 571"/>
              <a:gd name="T9" fmla="*/ 2147483647 h 373"/>
              <a:gd name="T10" fmla="*/ 2147483647 w 571"/>
              <a:gd name="T11" fmla="*/ 2147483647 h 373"/>
              <a:gd name="T12" fmla="*/ 2147483647 w 571"/>
              <a:gd name="T13" fmla="*/ 2147483647 h 373"/>
              <a:gd name="T14" fmla="*/ 2147483647 w 571"/>
              <a:gd name="T15" fmla="*/ 2147483647 h 373"/>
              <a:gd name="T16" fmla="*/ 2147483647 w 571"/>
              <a:gd name="T17" fmla="*/ 2147483647 h 373"/>
              <a:gd name="T18" fmla="*/ 2147483647 w 571"/>
              <a:gd name="T19" fmla="*/ 2147483647 h 373"/>
              <a:gd name="T20" fmla="*/ 2147483647 w 571"/>
              <a:gd name="T21" fmla="*/ 2147483647 h 373"/>
              <a:gd name="T22" fmla="*/ 2147483647 w 571"/>
              <a:gd name="T23" fmla="*/ 2147483647 h 373"/>
              <a:gd name="T24" fmla="*/ 2147483647 w 571"/>
              <a:gd name="T25" fmla="*/ 2147483647 h 373"/>
              <a:gd name="T26" fmla="*/ 2147483647 w 571"/>
              <a:gd name="T27" fmla="*/ 2147483647 h 373"/>
              <a:gd name="T28" fmla="*/ 2147483647 w 571"/>
              <a:gd name="T29" fmla="*/ 2147483647 h 373"/>
              <a:gd name="T30" fmla="*/ 2147483647 w 571"/>
              <a:gd name="T31" fmla="*/ 2147483647 h 373"/>
              <a:gd name="T32" fmla="*/ 2147483647 w 571"/>
              <a:gd name="T33" fmla="*/ 2147483647 h 373"/>
              <a:gd name="T34" fmla="*/ 2147483647 w 571"/>
              <a:gd name="T35" fmla="*/ 2147483647 h 373"/>
              <a:gd name="T36" fmla="*/ 2147483647 w 571"/>
              <a:gd name="T37" fmla="*/ 2147483647 h 373"/>
              <a:gd name="T38" fmla="*/ 2147483647 w 571"/>
              <a:gd name="T39" fmla="*/ 2147483647 h 373"/>
              <a:gd name="T40" fmla="*/ 2147483647 w 571"/>
              <a:gd name="T41" fmla="*/ 2147483647 h 373"/>
              <a:gd name="T42" fmla="*/ 2147483647 w 571"/>
              <a:gd name="T43" fmla="*/ 2147483647 h 373"/>
              <a:gd name="T44" fmla="*/ 2147483647 w 571"/>
              <a:gd name="T45" fmla="*/ 2147483647 h 373"/>
              <a:gd name="T46" fmla="*/ 2147483647 w 571"/>
              <a:gd name="T47" fmla="*/ 2147483647 h 373"/>
              <a:gd name="T48" fmla="*/ 2147483647 w 571"/>
              <a:gd name="T49" fmla="*/ 2147483647 h 373"/>
              <a:gd name="T50" fmla="*/ 2147483647 w 571"/>
              <a:gd name="T51" fmla="*/ 2147483647 h 373"/>
              <a:gd name="T52" fmla="*/ 2147483647 w 571"/>
              <a:gd name="T53" fmla="*/ 2147483647 h 373"/>
              <a:gd name="T54" fmla="*/ 2147483647 w 571"/>
              <a:gd name="T55" fmla="*/ 2147483647 h 373"/>
              <a:gd name="T56" fmla="*/ 2147483647 w 571"/>
              <a:gd name="T57" fmla="*/ 2147483647 h 373"/>
              <a:gd name="T58" fmla="*/ 2147483647 w 571"/>
              <a:gd name="T59" fmla="*/ 2147483647 h 373"/>
              <a:gd name="T60" fmla="*/ 2147483647 w 571"/>
              <a:gd name="T61" fmla="*/ 2147483647 h 373"/>
              <a:gd name="T62" fmla="*/ 2147483647 w 571"/>
              <a:gd name="T63" fmla="*/ 2147483647 h 373"/>
              <a:gd name="T64" fmla="*/ 2147483647 w 571"/>
              <a:gd name="T65" fmla="*/ 2147483647 h 373"/>
              <a:gd name="T66" fmla="*/ 2147483647 w 571"/>
              <a:gd name="T67" fmla="*/ 2147483647 h 373"/>
              <a:gd name="T68" fmla="*/ 2147483647 w 571"/>
              <a:gd name="T69" fmla="*/ 2147483647 h 373"/>
              <a:gd name="T70" fmla="*/ 2147483647 w 571"/>
              <a:gd name="T71" fmla="*/ 2147483647 h 373"/>
              <a:gd name="T72" fmla="*/ 2147483647 w 571"/>
              <a:gd name="T73" fmla="*/ 2147483647 h 373"/>
              <a:gd name="T74" fmla="*/ 2147483647 w 571"/>
              <a:gd name="T75" fmla="*/ 2147483647 h 373"/>
              <a:gd name="T76" fmla="*/ 2147483647 w 571"/>
              <a:gd name="T77" fmla="*/ 2147483647 h 373"/>
              <a:gd name="T78" fmla="*/ 2147483647 w 571"/>
              <a:gd name="T79" fmla="*/ 2147483647 h 373"/>
              <a:gd name="T80" fmla="*/ 2147483647 w 571"/>
              <a:gd name="T81" fmla="*/ 2147483647 h 373"/>
              <a:gd name="T82" fmla="*/ 2147483647 w 571"/>
              <a:gd name="T83" fmla="*/ 2147483647 h 373"/>
              <a:gd name="T84" fmla="*/ 2147483647 w 571"/>
              <a:gd name="T85" fmla="*/ 2147483647 h 373"/>
              <a:gd name="T86" fmla="*/ 2147483647 w 571"/>
              <a:gd name="T87" fmla="*/ 2147483647 h 373"/>
              <a:gd name="T88" fmla="*/ 2147483647 w 571"/>
              <a:gd name="T89" fmla="*/ 2147483647 h 373"/>
              <a:gd name="T90" fmla="*/ 2147483647 w 571"/>
              <a:gd name="T91" fmla="*/ 2147483647 h 373"/>
              <a:gd name="T92" fmla="*/ 2147483647 w 571"/>
              <a:gd name="T93" fmla="*/ 2147483647 h 373"/>
              <a:gd name="T94" fmla="*/ 2147483647 w 571"/>
              <a:gd name="T95" fmla="*/ 2147483647 h 373"/>
              <a:gd name="T96" fmla="*/ 2147483647 w 571"/>
              <a:gd name="T97" fmla="*/ 2147483647 h 373"/>
              <a:gd name="T98" fmla="*/ 2147483647 w 571"/>
              <a:gd name="T99" fmla="*/ 2147483647 h 373"/>
              <a:gd name="T100" fmla="*/ 2147483647 w 571"/>
              <a:gd name="T101" fmla="*/ 2147483647 h 373"/>
              <a:gd name="T102" fmla="*/ 2147483647 w 571"/>
              <a:gd name="T103" fmla="*/ 2147483647 h 373"/>
              <a:gd name="T104" fmla="*/ 2147483647 w 571"/>
              <a:gd name="T105" fmla="*/ 2147483647 h 373"/>
              <a:gd name="T106" fmla="*/ 2147483647 w 571"/>
              <a:gd name="T107" fmla="*/ 2147483647 h 373"/>
              <a:gd name="T108" fmla="*/ 2147483647 w 571"/>
              <a:gd name="T109" fmla="*/ 2147483647 h 3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71"/>
              <a:gd name="T166" fmla="*/ 0 h 373"/>
              <a:gd name="T167" fmla="*/ 571 w 571"/>
              <a:gd name="T168" fmla="*/ 373 h 37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71" h="373">
                <a:moveTo>
                  <a:pt x="0" y="0"/>
                </a:moveTo>
                <a:lnTo>
                  <a:pt x="0" y="14"/>
                </a:lnTo>
                <a:lnTo>
                  <a:pt x="5" y="14"/>
                </a:lnTo>
                <a:lnTo>
                  <a:pt x="5" y="29"/>
                </a:lnTo>
                <a:lnTo>
                  <a:pt x="10" y="29"/>
                </a:lnTo>
                <a:lnTo>
                  <a:pt x="10" y="43"/>
                </a:lnTo>
                <a:lnTo>
                  <a:pt x="20" y="43"/>
                </a:lnTo>
                <a:lnTo>
                  <a:pt x="20" y="57"/>
                </a:lnTo>
                <a:lnTo>
                  <a:pt x="65" y="57"/>
                </a:lnTo>
                <a:lnTo>
                  <a:pt x="65" y="71"/>
                </a:lnTo>
                <a:lnTo>
                  <a:pt x="101" y="71"/>
                </a:lnTo>
                <a:lnTo>
                  <a:pt x="101" y="86"/>
                </a:lnTo>
                <a:lnTo>
                  <a:pt x="106" y="86"/>
                </a:lnTo>
                <a:lnTo>
                  <a:pt x="106" y="100"/>
                </a:lnTo>
                <a:lnTo>
                  <a:pt x="116" y="100"/>
                </a:lnTo>
                <a:lnTo>
                  <a:pt x="116" y="129"/>
                </a:lnTo>
                <a:lnTo>
                  <a:pt x="141" y="129"/>
                </a:lnTo>
                <a:lnTo>
                  <a:pt x="141" y="143"/>
                </a:lnTo>
                <a:lnTo>
                  <a:pt x="146" y="143"/>
                </a:lnTo>
                <a:lnTo>
                  <a:pt x="146" y="157"/>
                </a:lnTo>
                <a:lnTo>
                  <a:pt x="162" y="157"/>
                </a:lnTo>
                <a:lnTo>
                  <a:pt x="162" y="171"/>
                </a:lnTo>
                <a:lnTo>
                  <a:pt x="166" y="171"/>
                </a:lnTo>
                <a:lnTo>
                  <a:pt x="166" y="185"/>
                </a:lnTo>
                <a:lnTo>
                  <a:pt x="186" y="185"/>
                </a:lnTo>
                <a:lnTo>
                  <a:pt x="186" y="200"/>
                </a:lnTo>
                <a:lnTo>
                  <a:pt x="207" y="200"/>
                </a:lnTo>
                <a:lnTo>
                  <a:pt x="207" y="214"/>
                </a:lnTo>
                <a:lnTo>
                  <a:pt x="212" y="214"/>
                </a:lnTo>
                <a:lnTo>
                  <a:pt x="212" y="229"/>
                </a:lnTo>
                <a:lnTo>
                  <a:pt x="242" y="229"/>
                </a:lnTo>
                <a:lnTo>
                  <a:pt x="242" y="243"/>
                </a:lnTo>
                <a:lnTo>
                  <a:pt x="318" y="243"/>
                </a:lnTo>
                <a:lnTo>
                  <a:pt x="318" y="257"/>
                </a:lnTo>
                <a:lnTo>
                  <a:pt x="348" y="257"/>
                </a:lnTo>
                <a:lnTo>
                  <a:pt x="348" y="271"/>
                </a:lnTo>
                <a:lnTo>
                  <a:pt x="382" y="271"/>
                </a:lnTo>
                <a:lnTo>
                  <a:pt x="382" y="286"/>
                </a:lnTo>
                <a:lnTo>
                  <a:pt x="418" y="286"/>
                </a:lnTo>
                <a:lnTo>
                  <a:pt x="418" y="300"/>
                </a:lnTo>
                <a:lnTo>
                  <a:pt x="459" y="300"/>
                </a:lnTo>
                <a:lnTo>
                  <a:pt x="459" y="314"/>
                </a:lnTo>
                <a:lnTo>
                  <a:pt x="468" y="314"/>
                </a:lnTo>
                <a:lnTo>
                  <a:pt x="468" y="328"/>
                </a:lnTo>
                <a:lnTo>
                  <a:pt x="479" y="328"/>
                </a:lnTo>
                <a:lnTo>
                  <a:pt x="479" y="343"/>
                </a:lnTo>
                <a:lnTo>
                  <a:pt x="509" y="343"/>
                </a:lnTo>
                <a:lnTo>
                  <a:pt x="515" y="343"/>
                </a:lnTo>
                <a:lnTo>
                  <a:pt x="515" y="357"/>
                </a:lnTo>
                <a:lnTo>
                  <a:pt x="529" y="357"/>
                </a:lnTo>
                <a:lnTo>
                  <a:pt x="534" y="357"/>
                </a:lnTo>
                <a:lnTo>
                  <a:pt x="539" y="357"/>
                </a:lnTo>
                <a:lnTo>
                  <a:pt x="539" y="372"/>
                </a:lnTo>
                <a:lnTo>
                  <a:pt x="545" y="372"/>
                </a:lnTo>
                <a:lnTo>
                  <a:pt x="570" y="372"/>
                </a:lnTo>
              </a:path>
            </a:pathLst>
          </a:custGeom>
          <a:noFill/>
          <a:ln w="25400" cap="rnd">
            <a:solidFill>
              <a:srgbClr val="FDB735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28" name="Freeform 32"/>
          <p:cNvSpPr>
            <a:spLocks/>
          </p:cNvSpPr>
          <p:nvPr/>
        </p:nvSpPr>
        <p:spPr bwMode="auto">
          <a:xfrm>
            <a:off x="6088063" y="4552950"/>
            <a:ext cx="450585" cy="255588"/>
          </a:xfrm>
          <a:custGeom>
            <a:avLst/>
            <a:gdLst>
              <a:gd name="T0" fmla="*/ 0 w 294"/>
              <a:gd name="T1" fmla="*/ 0 h 161"/>
              <a:gd name="T2" fmla="*/ 0 w 294"/>
              <a:gd name="T3" fmla="*/ 2147483647 h 161"/>
              <a:gd name="T4" fmla="*/ 2147483647 w 294"/>
              <a:gd name="T5" fmla="*/ 2147483647 h 161"/>
              <a:gd name="T6" fmla="*/ 2147483647 w 294"/>
              <a:gd name="T7" fmla="*/ 2147483647 h 161"/>
              <a:gd name="T8" fmla="*/ 2147483647 w 294"/>
              <a:gd name="T9" fmla="*/ 2147483647 h 161"/>
              <a:gd name="T10" fmla="*/ 2147483647 w 294"/>
              <a:gd name="T11" fmla="*/ 2147483647 h 161"/>
              <a:gd name="T12" fmla="*/ 2147483647 w 294"/>
              <a:gd name="T13" fmla="*/ 2147483647 h 161"/>
              <a:gd name="T14" fmla="*/ 2147483647 w 294"/>
              <a:gd name="T15" fmla="*/ 2147483647 h 161"/>
              <a:gd name="T16" fmla="*/ 2147483647 w 294"/>
              <a:gd name="T17" fmla="*/ 2147483647 h 161"/>
              <a:gd name="T18" fmla="*/ 2147483647 w 294"/>
              <a:gd name="T19" fmla="*/ 2147483647 h 161"/>
              <a:gd name="T20" fmla="*/ 2147483647 w 294"/>
              <a:gd name="T21" fmla="*/ 2147483647 h 161"/>
              <a:gd name="T22" fmla="*/ 2147483647 w 294"/>
              <a:gd name="T23" fmla="*/ 2147483647 h 161"/>
              <a:gd name="T24" fmla="*/ 2147483647 w 294"/>
              <a:gd name="T25" fmla="*/ 2147483647 h 161"/>
              <a:gd name="T26" fmla="*/ 2147483647 w 294"/>
              <a:gd name="T27" fmla="*/ 2147483647 h 161"/>
              <a:gd name="T28" fmla="*/ 2147483647 w 294"/>
              <a:gd name="T29" fmla="*/ 2147483647 h 161"/>
              <a:gd name="T30" fmla="*/ 2147483647 w 294"/>
              <a:gd name="T31" fmla="*/ 2147483647 h 161"/>
              <a:gd name="T32" fmla="*/ 2147483647 w 294"/>
              <a:gd name="T33" fmla="*/ 2147483647 h 161"/>
              <a:gd name="T34" fmla="*/ 2147483647 w 294"/>
              <a:gd name="T35" fmla="*/ 2147483647 h 161"/>
              <a:gd name="T36" fmla="*/ 2147483647 w 294"/>
              <a:gd name="T37" fmla="*/ 2147483647 h 161"/>
              <a:gd name="T38" fmla="*/ 2147483647 w 294"/>
              <a:gd name="T39" fmla="*/ 2147483647 h 161"/>
              <a:gd name="T40" fmla="*/ 2147483647 w 294"/>
              <a:gd name="T41" fmla="*/ 2147483647 h 161"/>
              <a:gd name="T42" fmla="*/ 2147483647 w 294"/>
              <a:gd name="T43" fmla="*/ 2147483647 h 161"/>
              <a:gd name="T44" fmla="*/ 2147483647 w 294"/>
              <a:gd name="T45" fmla="*/ 2147483647 h 161"/>
              <a:gd name="T46" fmla="*/ 2147483647 w 294"/>
              <a:gd name="T47" fmla="*/ 2147483647 h 161"/>
              <a:gd name="T48" fmla="*/ 2147483647 w 294"/>
              <a:gd name="T49" fmla="*/ 2147483647 h 161"/>
              <a:gd name="T50" fmla="*/ 2147483647 w 294"/>
              <a:gd name="T51" fmla="*/ 2147483647 h 161"/>
              <a:gd name="T52" fmla="*/ 2147483647 w 294"/>
              <a:gd name="T53" fmla="*/ 2147483647 h 161"/>
              <a:gd name="T54" fmla="*/ 2147483647 w 294"/>
              <a:gd name="T55" fmla="*/ 2147483647 h 161"/>
              <a:gd name="T56" fmla="*/ 2147483647 w 294"/>
              <a:gd name="T57" fmla="*/ 2147483647 h 161"/>
              <a:gd name="T58" fmla="*/ 2147483647 w 294"/>
              <a:gd name="T59" fmla="*/ 2147483647 h 1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4"/>
              <a:gd name="T91" fmla="*/ 0 h 161"/>
              <a:gd name="T92" fmla="*/ 294 w 294"/>
              <a:gd name="T93" fmla="*/ 161 h 1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4" h="161">
                <a:moveTo>
                  <a:pt x="0" y="0"/>
                </a:moveTo>
                <a:lnTo>
                  <a:pt x="0" y="15"/>
                </a:lnTo>
                <a:lnTo>
                  <a:pt x="9" y="15"/>
                </a:lnTo>
                <a:lnTo>
                  <a:pt x="44" y="15"/>
                </a:lnTo>
                <a:lnTo>
                  <a:pt x="44" y="29"/>
                </a:lnTo>
                <a:lnTo>
                  <a:pt x="80" y="29"/>
                </a:lnTo>
                <a:lnTo>
                  <a:pt x="80" y="45"/>
                </a:lnTo>
                <a:lnTo>
                  <a:pt x="86" y="45"/>
                </a:lnTo>
                <a:lnTo>
                  <a:pt x="105" y="45"/>
                </a:lnTo>
                <a:lnTo>
                  <a:pt x="110" y="45"/>
                </a:lnTo>
                <a:lnTo>
                  <a:pt x="121" y="45"/>
                </a:lnTo>
                <a:lnTo>
                  <a:pt x="121" y="61"/>
                </a:lnTo>
                <a:lnTo>
                  <a:pt x="126" y="61"/>
                </a:lnTo>
                <a:lnTo>
                  <a:pt x="141" y="61"/>
                </a:lnTo>
                <a:lnTo>
                  <a:pt x="156" y="61"/>
                </a:lnTo>
                <a:lnTo>
                  <a:pt x="177" y="61"/>
                </a:lnTo>
                <a:lnTo>
                  <a:pt x="177" y="77"/>
                </a:lnTo>
                <a:lnTo>
                  <a:pt x="181" y="77"/>
                </a:lnTo>
                <a:lnTo>
                  <a:pt x="191" y="77"/>
                </a:lnTo>
                <a:lnTo>
                  <a:pt x="191" y="110"/>
                </a:lnTo>
                <a:lnTo>
                  <a:pt x="197" y="110"/>
                </a:lnTo>
                <a:lnTo>
                  <a:pt x="211" y="110"/>
                </a:lnTo>
                <a:lnTo>
                  <a:pt x="211" y="127"/>
                </a:lnTo>
                <a:lnTo>
                  <a:pt x="242" y="127"/>
                </a:lnTo>
                <a:lnTo>
                  <a:pt x="242" y="160"/>
                </a:lnTo>
                <a:lnTo>
                  <a:pt x="248" y="160"/>
                </a:lnTo>
                <a:lnTo>
                  <a:pt x="252" y="160"/>
                </a:lnTo>
                <a:lnTo>
                  <a:pt x="257" y="160"/>
                </a:lnTo>
                <a:lnTo>
                  <a:pt x="282" y="160"/>
                </a:lnTo>
                <a:lnTo>
                  <a:pt x="293" y="160"/>
                </a:lnTo>
              </a:path>
            </a:pathLst>
          </a:custGeom>
          <a:noFill/>
          <a:ln w="25400" cap="rnd">
            <a:solidFill>
              <a:srgbClr val="FDB735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29" name="Freeform 33"/>
          <p:cNvSpPr>
            <a:spLocks/>
          </p:cNvSpPr>
          <p:nvPr/>
        </p:nvSpPr>
        <p:spPr bwMode="auto">
          <a:xfrm>
            <a:off x="6536929" y="4806950"/>
            <a:ext cx="318161" cy="331788"/>
          </a:xfrm>
          <a:custGeom>
            <a:avLst/>
            <a:gdLst>
              <a:gd name="T0" fmla="*/ 0 w 208"/>
              <a:gd name="T1" fmla="*/ 0 h 209"/>
              <a:gd name="T2" fmla="*/ 2147483647 w 208"/>
              <a:gd name="T3" fmla="*/ 0 h 209"/>
              <a:gd name="T4" fmla="*/ 2147483647 w 208"/>
              <a:gd name="T5" fmla="*/ 2147483647 h 209"/>
              <a:gd name="T6" fmla="*/ 2147483647 w 208"/>
              <a:gd name="T7" fmla="*/ 2147483647 h 209"/>
              <a:gd name="T8" fmla="*/ 2147483647 w 208"/>
              <a:gd name="T9" fmla="*/ 2147483647 h 209"/>
              <a:gd name="T10" fmla="*/ 2147483647 w 208"/>
              <a:gd name="T11" fmla="*/ 2147483647 h 209"/>
              <a:gd name="T12" fmla="*/ 2147483647 w 208"/>
              <a:gd name="T13" fmla="*/ 2147483647 h 209"/>
              <a:gd name="T14" fmla="*/ 2147483647 w 208"/>
              <a:gd name="T15" fmla="*/ 2147483647 h 209"/>
              <a:gd name="T16" fmla="*/ 2147483647 w 208"/>
              <a:gd name="T17" fmla="*/ 2147483647 h 209"/>
              <a:gd name="T18" fmla="*/ 2147483647 w 208"/>
              <a:gd name="T19" fmla="*/ 2147483647 h 209"/>
              <a:gd name="T20" fmla="*/ 2147483647 w 208"/>
              <a:gd name="T21" fmla="*/ 2147483647 h 209"/>
              <a:gd name="T22" fmla="*/ 2147483647 w 208"/>
              <a:gd name="T23" fmla="*/ 2147483647 h 209"/>
              <a:gd name="T24" fmla="*/ 2147483647 w 208"/>
              <a:gd name="T25" fmla="*/ 2147483647 h 209"/>
              <a:gd name="T26" fmla="*/ 2147483647 w 208"/>
              <a:gd name="T27" fmla="*/ 2147483647 h 209"/>
              <a:gd name="T28" fmla="*/ 2147483647 w 208"/>
              <a:gd name="T29" fmla="*/ 2147483647 h 209"/>
              <a:gd name="T30" fmla="*/ 2147483647 w 208"/>
              <a:gd name="T31" fmla="*/ 2147483647 h 209"/>
              <a:gd name="T32" fmla="*/ 2147483647 w 208"/>
              <a:gd name="T33" fmla="*/ 2147483647 h 209"/>
              <a:gd name="T34" fmla="*/ 2147483647 w 208"/>
              <a:gd name="T35" fmla="*/ 2147483647 h 209"/>
              <a:gd name="T36" fmla="*/ 2147483647 w 208"/>
              <a:gd name="T37" fmla="*/ 2147483647 h 209"/>
              <a:gd name="T38" fmla="*/ 2147483647 w 208"/>
              <a:gd name="T39" fmla="*/ 2147483647 h 209"/>
              <a:gd name="T40" fmla="*/ 2147483647 w 208"/>
              <a:gd name="T41" fmla="*/ 2147483647 h 209"/>
              <a:gd name="T42" fmla="*/ 2147483647 w 208"/>
              <a:gd name="T43" fmla="*/ 2147483647 h 209"/>
              <a:gd name="T44" fmla="*/ 2147483647 w 208"/>
              <a:gd name="T45" fmla="*/ 2147483647 h 209"/>
              <a:gd name="T46" fmla="*/ 2147483647 w 208"/>
              <a:gd name="T47" fmla="*/ 2147483647 h 209"/>
              <a:gd name="T48" fmla="*/ 2147483647 w 208"/>
              <a:gd name="T49" fmla="*/ 2147483647 h 209"/>
              <a:gd name="T50" fmla="*/ 2147483647 w 208"/>
              <a:gd name="T51" fmla="*/ 2147483647 h 209"/>
              <a:gd name="T52" fmla="*/ 2147483647 w 208"/>
              <a:gd name="T53" fmla="*/ 2147483647 h 209"/>
              <a:gd name="T54" fmla="*/ 2147483647 w 208"/>
              <a:gd name="T55" fmla="*/ 2147483647 h 209"/>
              <a:gd name="T56" fmla="*/ 2147483647 w 208"/>
              <a:gd name="T57" fmla="*/ 2147483647 h 209"/>
              <a:gd name="T58" fmla="*/ 2147483647 w 208"/>
              <a:gd name="T59" fmla="*/ 2147483647 h 2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8"/>
              <a:gd name="T91" fmla="*/ 0 h 209"/>
              <a:gd name="T92" fmla="*/ 208 w 208"/>
              <a:gd name="T93" fmla="*/ 209 h 20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8" h="209">
                <a:moveTo>
                  <a:pt x="0" y="0"/>
                </a:moveTo>
                <a:lnTo>
                  <a:pt x="15" y="0"/>
                </a:lnTo>
                <a:lnTo>
                  <a:pt x="15" y="19"/>
                </a:lnTo>
                <a:lnTo>
                  <a:pt x="30" y="19"/>
                </a:lnTo>
                <a:lnTo>
                  <a:pt x="40" y="19"/>
                </a:lnTo>
                <a:lnTo>
                  <a:pt x="65" y="19"/>
                </a:lnTo>
                <a:lnTo>
                  <a:pt x="70" y="19"/>
                </a:lnTo>
                <a:lnTo>
                  <a:pt x="85" y="19"/>
                </a:lnTo>
                <a:lnTo>
                  <a:pt x="85" y="39"/>
                </a:lnTo>
                <a:lnTo>
                  <a:pt x="95" y="39"/>
                </a:lnTo>
                <a:lnTo>
                  <a:pt x="95" y="58"/>
                </a:lnTo>
                <a:lnTo>
                  <a:pt x="105" y="58"/>
                </a:lnTo>
                <a:lnTo>
                  <a:pt x="105" y="98"/>
                </a:lnTo>
                <a:lnTo>
                  <a:pt x="110" y="98"/>
                </a:lnTo>
                <a:lnTo>
                  <a:pt x="116" y="98"/>
                </a:lnTo>
                <a:lnTo>
                  <a:pt x="131" y="98"/>
                </a:lnTo>
                <a:lnTo>
                  <a:pt x="131" y="118"/>
                </a:lnTo>
                <a:lnTo>
                  <a:pt x="136" y="118"/>
                </a:lnTo>
                <a:lnTo>
                  <a:pt x="146" y="118"/>
                </a:lnTo>
                <a:lnTo>
                  <a:pt x="146" y="139"/>
                </a:lnTo>
                <a:lnTo>
                  <a:pt x="152" y="139"/>
                </a:lnTo>
                <a:lnTo>
                  <a:pt x="171" y="139"/>
                </a:lnTo>
                <a:lnTo>
                  <a:pt x="171" y="161"/>
                </a:lnTo>
                <a:lnTo>
                  <a:pt x="176" y="161"/>
                </a:lnTo>
                <a:lnTo>
                  <a:pt x="181" y="161"/>
                </a:lnTo>
                <a:lnTo>
                  <a:pt x="186" y="161"/>
                </a:lnTo>
                <a:lnTo>
                  <a:pt x="186" y="184"/>
                </a:lnTo>
                <a:lnTo>
                  <a:pt x="202" y="184"/>
                </a:lnTo>
                <a:lnTo>
                  <a:pt x="202" y="208"/>
                </a:lnTo>
                <a:lnTo>
                  <a:pt x="207" y="208"/>
                </a:lnTo>
              </a:path>
            </a:pathLst>
          </a:custGeom>
          <a:noFill/>
          <a:ln w="25400" cap="rnd">
            <a:solidFill>
              <a:srgbClr val="FDB735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30" name="Freeform 34"/>
          <p:cNvSpPr>
            <a:spLocks/>
          </p:cNvSpPr>
          <p:nvPr/>
        </p:nvSpPr>
        <p:spPr bwMode="auto">
          <a:xfrm>
            <a:off x="6853371" y="5137150"/>
            <a:ext cx="108346" cy="1588"/>
          </a:xfrm>
          <a:custGeom>
            <a:avLst/>
            <a:gdLst>
              <a:gd name="T0" fmla="*/ 0 w 71"/>
              <a:gd name="T1" fmla="*/ 0 h 1"/>
              <a:gd name="T2" fmla="*/ 2147483647 w 71"/>
              <a:gd name="T3" fmla="*/ 0 h 1"/>
              <a:gd name="T4" fmla="*/ 2147483647 w 71"/>
              <a:gd name="T5" fmla="*/ 0 h 1"/>
              <a:gd name="T6" fmla="*/ 2147483647 w 71"/>
              <a:gd name="T7" fmla="*/ 0 h 1"/>
              <a:gd name="T8" fmla="*/ 2147483647 w 71"/>
              <a:gd name="T9" fmla="*/ 0 h 1"/>
              <a:gd name="T10" fmla="*/ 2147483647 w 71"/>
              <a:gd name="T11" fmla="*/ 0 h 1"/>
              <a:gd name="T12" fmla="*/ 2147483647 w 71"/>
              <a:gd name="T13" fmla="*/ 0 h 1"/>
              <a:gd name="T14" fmla="*/ 2147483647 w 71"/>
              <a:gd name="T15" fmla="*/ 0 h 1"/>
              <a:gd name="T16" fmla="*/ 2147483647 w 71"/>
              <a:gd name="T17" fmla="*/ 0 h 1"/>
              <a:gd name="T18" fmla="*/ 2147483647 w 71"/>
              <a:gd name="T19" fmla="*/ 0 h 1"/>
              <a:gd name="T20" fmla="*/ 2147483647 w 71"/>
              <a:gd name="T21" fmla="*/ 0 h 1"/>
              <a:gd name="T22" fmla="*/ 2147483647 w 71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"/>
              <a:gd name="T37" fmla="*/ 0 h 1"/>
              <a:gd name="T38" fmla="*/ 71 w 71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" h="1">
                <a:moveTo>
                  <a:pt x="0" y="0"/>
                </a:moveTo>
                <a:lnTo>
                  <a:pt x="9" y="0"/>
                </a:lnTo>
                <a:lnTo>
                  <a:pt x="19" y="0"/>
                </a:lnTo>
                <a:lnTo>
                  <a:pt x="25" y="0"/>
                </a:lnTo>
                <a:lnTo>
                  <a:pt x="35" y="0"/>
                </a:lnTo>
                <a:lnTo>
                  <a:pt x="40" y="0"/>
                </a:lnTo>
                <a:lnTo>
                  <a:pt x="44" y="0"/>
                </a:lnTo>
                <a:lnTo>
                  <a:pt x="49" y="0"/>
                </a:lnTo>
                <a:lnTo>
                  <a:pt x="55" y="0"/>
                </a:lnTo>
                <a:lnTo>
                  <a:pt x="60" y="0"/>
                </a:lnTo>
                <a:lnTo>
                  <a:pt x="65" y="0"/>
                </a:lnTo>
                <a:lnTo>
                  <a:pt x="70" y="0"/>
                </a:lnTo>
              </a:path>
            </a:pathLst>
          </a:custGeom>
          <a:noFill/>
          <a:ln w="25400" cap="rnd">
            <a:solidFill>
              <a:srgbClr val="FDB735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31" name="Freeform 35"/>
          <p:cNvSpPr>
            <a:spLocks/>
          </p:cNvSpPr>
          <p:nvPr/>
        </p:nvSpPr>
        <p:spPr bwMode="auto">
          <a:xfrm>
            <a:off x="6959997" y="5137150"/>
            <a:ext cx="5159" cy="1588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0 w 3"/>
              <a:gd name="T5" fmla="*/ 0 h 1"/>
              <a:gd name="T6" fmla="*/ 0 60000 65536"/>
              <a:gd name="T7" fmla="*/ 0 60000 65536"/>
              <a:gd name="T8" fmla="*/ 0 60000 65536"/>
              <a:gd name="T9" fmla="*/ 0 w 3"/>
              <a:gd name="T10" fmla="*/ 0 h 1"/>
              <a:gd name="T11" fmla="*/ 3 w 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DB735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32" name="Freeform 36"/>
          <p:cNvSpPr>
            <a:spLocks/>
          </p:cNvSpPr>
          <p:nvPr/>
        </p:nvSpPr>
        <p:spPr bwMode="auto">
          <a:xfrm>
            <a:off x="2727590" y="2287589"/>
            <a:ext cx="1511697" cy="744537"/>
          </a:xfrm>
          <a:custGeom>
            <a:avLst/>
            <a:gdLst>
              <a:gd name="T0" fmla="*/ 0 w 989"/>
              <a:gd name="T1" fmla="*/ 0 h 469"/>
              <a:gd name="T2" fmla="*/ 2147483647 w 989"/>
              <a:gd name="T3" fmla="*/ 0 h 469"/>
              <a:gd name="T4" fmla="*/ 2147483647 w 989"/>
              <a:gd name="T5" fmla="*/ 2147483647 h 469"/>
              <a:gd name="T6" fmla="*/ 2147483647 w 989"/>
              <a:gd name="T7" fmla="*/ 2147483647 h 469"/>
              <a:gd name="T8" fmla="*/ 2147483647 w 989"/>
              <a:gd name="T9" fmla="*/ 2147483647 h 469"/>
              <a:gd name="T10" fmla="*/ 2147483647 w 989"/>
              <a:gd name="T11" fmla="*/ 2147483647 h 469"/>
              <a:gd name="T12" fmla="*/ 2147483647 w 989"/>
              <a:gd name="T13" fmla="*/ 2147483647 h 469"/>
              <a:gd name="T14" fmla="*/ 2147483647 w 989"/>
              <a:gd name="T15" fmla="*/ 2147483647 h 469"/>
              <a:gd name="T16" fmla="*/ 2147483647 w 989"/>
              <a:gd name="T17" fmla="*/ 2147483647 h 469"/>
              <a:gd name="T18" fmla="*/ 2147483647 w 989"/>
              <a:gd name="T19" fmla="*/ 2147483647 h 469"/>
              <a:gd name="T20" fmla="*/ 2147483647 w 989"/>
              <a:gd name="T21" fmla="*/ 2147483647 h 469"/>
              <a:gd name="T22" fmla="*/ 2147483647 w 989"/>
              <a:gd name="T23" fmla="*/ 2147483647 h 469"/>
              <a:gd name="T24" fmla="*/ 2147483647 w 989"/>
              <a:gd name="T25" fmla="*/ 2147483647 h 469"/>
              <a:gd name="T26" fmla="*/ 2147483647 w 989"/>
              <a:gd name="T27" fmla="*/ 2147483647 h 469"/>
              <a:gd name="T28" fmla="*/ 2147483647 w 989"/>
              <a:gd name="T29" fmla="*/ 2147483647 h 469"/>
              <a:gd name="T30" fmla="*/ 2147483647 w 989"/>
              <a:gd name="T31" fmla="*/ 2147483647 h 469"/>
              <a:gd name="T32" fmla="*/ 2147483647 w 989"/>
              <a:gd name="T33" fmla="*/ 2147483647 h 469"/>
              <a:gd name="T34" fmla="*/ 2147483647 w 989"/>
              <a:gd name="T35" fmla="*/ 2147483647 h 469"/>
              <a:gd name="T36" fmla="*/ 2147483647 w 989"/>
              <a:gd name="T37" fmla="*/ 2147483647 h 469"/>
              <a:gd name="T38" fmla="*/ 2147483647 w 989"/>
              <a:gd name="T39" fmla="*/ 2147483647 h 469"/>
              <a:gd name="T40" fmla="*/ 2147483647 w 989"/>
              <a:gd name="T41" fmla="*/ 2147483647 h 469"/>
              <a:gd name="T42" fmla="*/ 2147483647 w 989"/>
              <a:gd name="T43" fmla="*/ 2147483647 h 469"/>
              <a:gd name="T44" fmla="*/ 2147483647 w 989"/>
              <a:gd name="T45" fmla="*/ 2147483647 h 469"/>
              <a:gd name="T46" fmla="*/ 2147483647 w 989"/>
              <a:gd name="T47" fmla="*/ 2147483647 h 469"/>
              <a:gd name="T48" fmla="*/ 2147483647 w 989"/>
              <a:gd name="T49" fmla="*/ 2147483647 h 469"/>
              <a:gd name="T50" fmla="*/ 2147483647 w 989"/>
              <a:gd name="T51" fmla="*/ 2147483647 h 469"/>
              <a:gd name="T52" fmla="*/ 2147483647 w 989"/>
              <a:gd name="T53" fmla="*/ 2147483647 h 469"/>
              <a:gd name="T54" fmla="*/ 2147483647 w 989"/>
              <a:gd name="T55" fmla="*/ 2147483647 h 469"/>
              <a:gd name="T56" fmla="*/ 2147483647 w 989"/>
              <a:gd name="T57" fmla="*/ 2147483647 h 469"/>
              <a:gd name="T58" fmla="*/ 2147483647 w 989"/>
              <a:gd name="T59" fmla="*/ 2147483647 h 469"/>
              <a:gd name="T60" fmla="*/ 2147483647 w 989"/>
              <a:gd name="T61" fmla="*/ 2147483647 h 469"/>
              <a:gd name="T62" fmla="*/ 2147483647 w 989"/>
              <a:gd name="T63" fmla="*/ 2147483647 h 469"/>
              <a:gd name="T64" fmla="*/ 2147483647 w 989"/>
              <a:gd name="T65" fmla="*/ 2147483647 h 469"/>
              <a:gd name="T66" fmla="*/ 2147483647 w 989"/>
              <a:gd name="T67" fmla="*/ 2147483647 h 469"/>
              <a:gd name="T68" fmla="*/ 2147483647 w 989"/>
              <a:gd name="T69" fmla="*/ 2147483647 h 469"/>
              <a:gd name="T70" fmla="*/ 2147483647 w 989"/>
              <a:gd name="T71" fmla="*/ 2147483647 h 469"/>
              <a:gd name="T72" fmla="*/ 2147483647 w 989"/>
              <a:gd name="T73" fmla="*/ 2147483647 h 469"/>
              <a:gd name="T74" fmla="*/ 2147483647 w 989"/>
              <a:gd name="T75" fmla="*/ 2147483647 h 469"/>
              <a:gd name="T76" fmla="*/ 2147483647 w 989"/>
              <a:gd name="T77" fmla="*/ 2147483647 h 469"/>
              <a:gd name="T78" fmla="*/ 2147483647 w 989"/>
              <a:gd name="T79" fmla="*/ 2147483647 h 469"/>
              <a:gd name="T80" fmla="*/ 2147483647 w 989"/>
              <a:gd name="T81" fmla="*/ 2147483647 h 469"/>
              <a:gd name="T82" fmla="*/ 2147483647 w 989"/>
              <a:gd name="T83" fmla="*/ 2147483647 h 469"/>
              <a:gd name="T84" fmla="*/ 2147483647 w 989"/>
              <a:gd name="T85" fmla="*/ 2147483647 h 469"/>
              <a:gd name="T86" fmla="*/ 2147483647 w 989"/>
              <a:gd name="T87" fmla="*/ 2147483647 h 469"/>
              <a:gd name="T88" fmla="*/ 2147483647 w 989"/>
              <a:gd name="T89" fmla="*/ 2147483647 h 469"/>
              <a:gd name="T90" fmla="*/ 2147483647 w 989"/>
              <a:gd name="T91" fmla="*/ 2147483647 h 469"/>
              <a:gd name="T92" fmla="*/ 2147483647 w 989"/>
              <a:gd name="T93" fmla="*/ 2147483647 h 469"/>
              <a:gd name="T94" fmla="*/ 2147483647 w 989"/>
              <a:gd name="T95" fmla="*/ 2147483647 h 469"/>
              <a:gd name="T96" fmla="*/ 2147483647 w 989"/>
              <a:gd name="T97" fmla="*/ 2147483647 h 469"/>
              <a:gd name="T98" fmla="*/ 2147483647 w 989"/>
              <a:gd name="T99" fmla="*/ 2147483647 h 469"/>
              <a:gd name="T100" fmla="*/ 2147483647 w 989"/>
              <a:gd name="T101" fmla="*/ 2147483647 h 469"/>
              <a:gd name="T102" fmla="*/ 2147483647 w 989"/>
              <a:gd name="T103" fmla="*/ 2147483647 h 469"/>
              <a:gd name="T104" fmla="*/ 2147483647 w 989"/>
              <a:gd name="T105" fmla="*/ 2147483647 h 469"/>
              <a:gd name="T106" fmla="*/ 2147483647 w 989"/>
              <a:gd name="T107" fmla="*/ 2147483647 h 469"/>
              <a:gd name="T108" fmla="*/ 2147483647 w 989"/>
              <a:gd name="T109" fmla="*/ 2147483647 h 469"/>
              <a:gd name="T110" fmla="*/ 2147483647 w 989"/>
              <a:gd name="T111" fmla="*/ 2147483647 h 469"/>
              <a:gd name="T112" fmla="*/ 2147483647 w 989"/>
              <a:gd name="T113" fmla="*/ 2147483647 h 469"/>
              <a:gd name="T114" fmla="*/ 2147483647 w 989"/>
              <a:gd name="T115" fmla="*/ 2147483647 h 469"/>
              <a:gd name="T116" fmla="*/ 2147483647 w 989"/>
              <a:gd name="T117" fmla="*/ 2147483647 h 469"/>
              <a:gd name="T118" fmla="*/ 2147483647 w 989"/>
              <a:gd name="T119" fmla="*/ 2147483647 h 469"/>
              <a:gd name="T120" fmla="*/ 2147483647 w 989"/>
              <a:gd name="T121" fmla="*/ 2147483647 h 469"/>
              <a:gd name="T122" fmla="*/ 2147483647 w 989"/>
              <a:gd name="T123" fmla="*/ 2147483647 h 4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89"/>
              <a:gd name="T187" fmla="*/ 0 h 469"/>
              <a:gd name="T188" fmla="*/ 989 w 989"/>
              <a:gd name="T189" fmla="*/ 469 h 4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89" h="469">
                <a:moveTo>
                  <a:pt x="0" y="0"/>
                </a:moveTo>
                <a:lnTo>
                  <a:pt x="30" y="0"/>
                </a:lnTo>
                <a:lnTo>
                  <a:pt x="30" y="15"/>
                </a:lnTo>
                <a:lnTo>
                  <a:pt x="127" y="15"/>
                </a:lnTo>
                <a:lnTo>
                  <a:pt x="127" y="29"/>
                </a:lnTo>
                <a:lnTo>
                  <a:pt x="186" y="29"/>
                </a:lnTo>
                <a:lnTo>
                  <a:pt x="186" y="43"/>
                </a:lnTo>
                <a:lnTo>
                  <a:pt x="212" y="43"/>
                </a:lnTo>
                <a:lnTo>
                  <a:pt x="212" y="58"/>
                </a:lnTo>
                <a:lnTo>
                  <a:pt x="237" y="58"/>
                </a:lnTo>
                <a:lnTo>
                  <a:pt x="237" y="73"/>
                </a:lnTo>
                <a:lnTo>
                  <a:pt x="302" y="73"/>
                </a:lnTo>
                <a:lnTo>
                  <a:pt x="302" y="87"/>
                </a:lnTo>
                <a:lnTo>
                  <a:pt x="313" y="87"/>
                </a:lnTo>
                <a:lnTo>
                  <a:pt x="358" y="87"/>
                </a:lnTo>
                <a:lnTo>
                  <a:pt x="358" y="102"/>
                </a:lnTo>
                <a:lnTo>
                  <a:pt x="363" y="102"/>
                </a:lnTo>
                <a:lnTo>
                  <a:pt x="363" y="117"/>
                </a:lnTo>
                <a:lnTo>
                  <a:pt x="389" y="117"/>
                </a:lnTo>
                <a:lnTo>
                  <a:pt x="389" y="131"/>
                </a:lnTo>
                <a:lnTo>
                  <a:pt x="403" y="131"/>
                </a:lnTo>
                <a:lnTo>
                  <a:pt x="403" y="146"/>
                </a:lnTo>
                <a:lnTo>
                  <a:pt x="499" y="146"/>
                </a:lnTo>
                <a:lnTo>
                  <a:pt x="499" y="161"/>
                </a:lnTo>
                <a:lnTo>
                  <a:pt x="505" y="161"/>
                </a:lnTo>
                <a:lnTo>
                  <a:pt x="505" y="176"/>
                </a:lnTo>
                <a:lnTo>
                  <a:pt x="529" y="176"/>
                </a:lnTo>
                <a:lnTo>
                  <a:pt x="529" y="190"/>
                </a:lnTo>
                <a:lnTo>
                  <a:pt x="610" y="190"/>
                </a:lnTo>
                <a:lnTo>
                  <a:pt x="610" y="204"/>
                </a:lnTo>
                <a:lnTo>
                  <a:pt x="615" y="204"/>
                </a:lnTo>
                <a:lnTo>
                  <a:pt x="615" y="219"/>
                </a:lnTo>
                <a:lnTo>
                  <a:pt x="630" y="219"/>
                </a:lnTo>
                <a:lnTo>
                  <a:pt x="630" y="234"/>
                </a:lnTo>
                <a:lnTo>
                  <a:pt x="716" y="234"/>
                </a:lnTo>
                <a:lnTo>
                  <a:pt x="716" y="248"/>
                </a:lnTo>
                <a:lnTo>
                  <a:pt x="736" y="248"/>
                </a:lnTo>
                <a:lnTo>
                  <a:pt x="736" y="263"/>
                </a:lnTo>
                <a:lnTo>
                  <a:pt x="751" y="263"/>
                </a:lnTo>
                <a:lnTo>
                  <a:pt x="751" y="278"/>
                </a:lnTo>
                <a:lnTo>
                  <a:pt x="786" y="278"/>
                </a:lnTo>
                <a:lnTo>
                  <a:pt x="786" y="292"/>
                </a:lnTo>
                <a:lnTo>
                  <a:pt x="807" y="292"/>
                </a:lnTo>
                <a:lnTo>
                  <a:pt x="807" y="307"/>
                </a:lnTo>
                <a:lnTo>
                  <a:pt x="827" y="307"/>
                </a:lnTo>
                <a:lnTo>
                  <a:pt x="827" y="322"/>
                </a:lnTo>
                <a:lnTo>
                  <a:pt x="832" y="322"/>
                </a:lnTo>
                <a:lnTo>
                  <a:pt x="832" y="336"/>
                </a:lnTo>
                <a:lnTo>
                  <a:pt x="842" y="336"/>
                </a:lnTo>
                <a:lnTo>
                  <a:pt x="842" y="366"/>
                </a:lnTo>
                <a:lnTo>
                  <a:pt x="858" y="366"/>
                </a:lnTo>
                <a:lnTo>
                  <a:pt x="858" y="381"/>
                </a:lnTo>
                <a:lnTo>
                  <a:pt x="913" y="381"/>
                </a:lnTo>
                <a:lnTo>
                  <a:pt x="913" y="410"/>
                </a:lnTo>
                <a:lnTo>
                  <a:pt x="958" y="410"/>
                </a:lnTo>
                <a:lnTo>
                  <a:pt x="958" y="425"/>
                </a:lnTo>
                <a:lnTo>
                  <a:pt x="963" y="425"/>
                </a:lnTo>
                <a:lnTo>
                  <a:pt x="963" y="439"/>
                </a:lnTo>
                <a:lnTo>
                  <a:pt x="978" y="439"/>
                </a:lnTo>
                <a:lnTo>
                  <a:pt x="978" y="453"/>
                </a:lnTo>
                <a:lnTo>
                  <a:pt x="988" y="453"/>
                </a:lnTo>
                <a:lnTo>
                  <a:pt x="988" y="468"/>
                </a:lnTo>
              </a:path>
            </a:pathLst>
          </a:custGeom>
          <a:noFill/>
          <a:ln w="25400" cap="rnd">
            <a:solidFill>
              <a:srgbClr val="F4F07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33" name="Freeform 37"/>
          <p:cNvSpPr>
            <a:spLocks/>
          </p:cNvSpPr>
          <p:nvPr/>
        </p:nvSpPr>
        <p:spPr bwMode="auto">
          <a:xfrm>
            <a:off x="4237567" y="3030539"/>
            <a:ext cx="1561571" cy="815975"/>
          </a:xfrm>
          <a:custGeom>
            <a:avLst/>
            <a:gdLst>
              <a:gd name="T0" fmla="*/ 2147483647 w 1021"/>
              <a:gd name="T1" fmla="*/ 0 h 514"/>
              <a:gd name="T2" fmla="*/ 2147483647 w 1021"/>
              <a:gd name="T3" fmla="*/ 2147483647 h 514"/>
              <a:gd name="T4" fmla="*/ 2147483647 w 1021"/>
              <a:gd name="T5" fmla="*/ 2147483647 h 514"/>
              <a:gd name="T6" fmla="*/ 2147483647 w 1021"/>
              <a:gd name="T7" fmla="*/ 2147483647 h 514"/>
              <a:gd name="T8" fmla="*/ 2147483647 w 1021"/>
              <a:gd name="T9" fmla="*/ 2147483647 h 514"/>
              <a:gd name="T10" fmla="*/ 2147483647 w 1021"/>
              <a:gd name="T11" fmla="*/ 2147483647 h 514"/>
              <a:gd name="T12" fmla="*/ 2147483647 w 1021"/>
              <a:gd name="T13" fmla="*/ 2147483647 h 514"/>
              <a:gd name="T14" fmla="*/ 2147483647 w 1021"/>
              <a:gd name="T15" fmla="*/ 2147483647 h 514"/>
              <a:gd name="T16" fmla="*/ 2147483647 w 1021"/>
              <a:gd name="T17" fmla="*/ 2147483647 h 514"/>
              <a:gd name="T18" fmla="*/ 2147483647 w 1021"/>
              <a:gd name="T19" fmla="*/ 2147483647 h 514"/>
              <a:gd name="T20" fmla="*/ 2147483647 w 1021"/>
              <a:gd name="T21" fmla="*/ 2147483647 h 514"/>
              <a:gd name="T22" fmla="*/ 2147483647 w 1021"/>
              <a:gd name="T23" fmla="*/ 2147483647 h 514"/>
              <a:gd name="T24" fmla="*/ 2147483647 w 1021"/>
              <a:gd name="T25" fmla="*/ 2147483647 h 514"/>
              <a:gd name="T26" fmla="*/ 2147483647 w 1021"/>
              <a:gd name="T27" fmla="*/ 2147483647 h 514"/>
              <a:gd name="T28" fmla="*/ 2147483647 w 1021"/>
              <a:gd name="T29" fmla="*/ 2147483647 h 514"/>
              <a:gd name="T30" fmla="*/ 2147483647 w 1021"/>
              <a:gd name="T31" fmla="*/ 2147483647 h 514"/>
              <a:gd name="T32" fmla="*/ 2147483647 w 1021"/>
              <a:gd name="T33" fmla="*/ 2147483647 h 514"/>
              <a:gd name="T34" fmla="*/ 2147483647 w 1021"/>
              <a:gd name="T35" fmla="*/ 2147483647 h 514"/>
              <a:gd name="T36" fmla="*/ 2147483647 w 1021"/>
              <a:gd name="T37" fmla="*/ 2147483647 h 514"/>
              <a:gd name="T38" fmla="*/ 2147483647 w 1021"/>
              <a:gd name="T39" fmla="*/ 2147483647 h 514"/>
              <a:gd name="T40" fmla="*/ 2147483647 w 1021"/>
              <a:gd name="T41" fmla="*/ 2147483647 h 514"/>
              <a:gd name="T42" fmla="*/ 2147483647 w 1021"/>
              <a:gd name="T43" fmla="*/ 2147483647 h 514"/>
              <a:gd name="T44" fmla="*/ 2147483647 w 1021"/>
              <a:gd name="T45" fmla="*/ 2147483647 h 514"/>
              <a:gd name="T46" fmla="*/ 2147483647 w 1021"/>
              <a:gd name="T47" fmla="*/ 2147483647 h 514"/>
              <a:gd name="T48" fmla="*/ 2147483647 w 1021"/>
              <a:gd name="T49" fmla="*/ 2147483647 h 514"/>
              <a:gd name="T50" fmla="*/ 2147483647 w 1021"/>
              <a:gd name="T51" fmla="*/ 2147483647 h 514"/>
              <a:gd name="T52" fmla="*/ 2147483647 w 1021"/>
              <a:gd name="T53" fmla="*/ 2147483647 h 514"/>
              <a:gd name="T54" fmla="*/ 2147483647 w 1021"/>
              <a:gd name="T55" fmla="*/ 2147483647 h 514"/>
              <a:gd name="T56" fmla="*/ 2147483647 w 1021"/>
              <a:gd name="T57" fmla="*/ 2147483647 h 514"/>
              <a:gd name="T58" fmla="*/ 2147483647 w 1021"/>
              <a:gd name="T59" fmla="*/ 2147483647 h 514"/>
              <a:gd name="T60" fmla="*/ 2147483647 w 1021"/>
              <a:gd name="T61" fmla="*/ 2147483647 h 514"/>
              <a:gd name="T62" fmla="*/ 2147483647 w 1021"/>
              <a:gd name="T63" fmla="*/ 2147483647 h 514"/>
              <a:gd name="T64" fmla="*/ 2147483647 w 1021"/>
              <a:gd name="T65" fmla="*/ 2147483647 h 5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21"/>
              <a:gd name="T100" fmla="*/ 0 h 514"/>
              <a:gd name="T101" fmla="*/ 1021 w 1021"/>
              <a:gd name="T102" fmla="*/ 514 h 5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21" h="514">
                <a:moveTo>
                  <a:pt x="0" y="0"/>
                </a:moveTo>
                <a:lnTo>
                  <a:pt x="30" y="0"/>
                </a:lnTo>
                <a:lnTo>
                  <a:pt x="30" y="15"/>
                </a:lnTo>
                <a:lnTo>
                  <a:pt x="55" y="15"/>
                </a:lnTo>
                <a:lnTo>
                  <a:pt x="55" y="30"/>
                </a:lnTo>
                <a:lnTo>
                  <a:pt x="106" y="30"/>
                </a:lnTo>
                <a:lnTo>
                  <a:pt x="106" y="44"/>
                </a:lnTo>
                <a:lnTo>
                  <a:pt x="142" y="44"/>
                </a:lnTo>
                <a:lnTo>
                  <a:pt x="142" y="59"/>
                </a:lnTo>
                <a:lnTo>
                  <a:pt x="167" y="59"/>
                </a:lnTo>
                <a:lnTo>
                  <a:pt x="167" y="74"/>
                </a:lnTo>
                <a:lnTo>
                  <a:pt x="212" y="74"/>
                </a:lnTo>
                <a:lnTo>
                  <a:pt x="212" y="88"/>
                </a:lnTo>
                <a:lnTo>
                  <a:pt x="233" y="88"/>
                </a:lnTo>
                <a:lnTo>
                  <a:pt x="233" y="103"/>
                </a:lnTo>
                <a:lnTo>
                  <a:pt x="319" y="103"/>
                </a:lnTo>
                <a:lnTo>
                  <a:pt x="319" y="117"/>
                </a:lnTo>
                <a:lnTo>
                  <a:pt x="414" y="117"/>
                </a:lnTo>
                <a:lnTo>
                  <a:pt x="414" y="132"/>
                </a:lnTo>
                <a:lnTo>
                  <a:pt x="419" y="132"/>
                </a:lnTo>
                <a:lnTo>
                  <a:pt x="419" y="147"/>
                </a:lnTo>
                <a:lnTo>
                  <a:pt x="425" y="147"/>
                </a:lnTo>
                <a:lnTo>
                  <a:pt x="425" y="161"/>
                </a:lnTo>
                <a:lnTo>
                  <a:pt x="429" y="161"/>
                </a:lnTo>
                <a:lnTo>
                  <a:pt x="429" y="176"/>
                </a:lnTo>
                <a:lnTo>
                  <a:pt x="469" y="176"/>
                </a:lnTo>
                <a:lnTo>
                  <a:pt x="469" y="205"/>
                </a:lnTo>
                <a:lnTo>
                  <a:pt x="515" y="205"/>
                </a:lnTo>
                <a:lnTo>
                  <a:pt x="515" y="220"/>
                </a:lnTo>
                <a:lnTo>
                  <a:pt x="571" y="220"/>
                </a:lnTo>
                <a:lnTo>
                  <a:pt x="571" y="249"/>
                </a:lnTo>
                <a:lnTo>
                  <a:pt x="606" y="249"/>
                </a:lnTo>
                <a:lnTo>
                  <a:pt x="606" y="264"/>
                </a:lnTo>
                <a:lnTo>
                  <a:pt x="667" y="264"/>
                </a:lnTo>
                <a:lnTo>
                  <a:pt x="667" y="279"/>
                </a:lnTo>
                <a:lnTo>
                  <a:pt x="676" y="279"/>
                </a:lnTo>
                <a:lnTo>
                  <a:pt x="676" y="294"/>
                </a:lnTo>
                <a:lnTo>
                  <a:pt x="681" y="294"/>
                </a:lnTo>
                <a:lnTo>
                  <a:pt x="681" y="308"/>
                </a:lnTo>
                <a:lnTo>
                  <a:pt x="707" y="308"/>
                </a:lnTo>
                <a:lnTo>
                  <a:pt x="707" y="323"/>
                </a:lnTo>
                <a:lnTo>
                  <a:pt x="712" y="323"/>
                </a:lnTo>
                <a:lnTo>
                  <a:pt x="712" y="338"/>
                </a:lnTo>
                <a:lnTo>
                  <a:pt x="727" y="338"/>
                </a:lnTo>
                <a:lnTo>
                  <a:pt x="727" y="352"/>
                </a:lnTo>
                <a:lnTo>
                  <a:pt x="747" y="352"/>
                </a:lnTo>
                <a:lnTo>
                  <a:pt x="747" y="366"/>
                </a:lnTo>
                <a:lnTo>
                  <a:pt x="773" y="366"/>
                </a:lnTo>
                <a:lnTo>
                  <a:pt x="773" y="381"/>
                </a:lnTo>
                <a:lnTo>
                  <a:pt x="782" y="381"/>
                </a:lnTo>
                <a:lnTo>
                  <a:pt x="782" y="396"/>
                </a:lnTo>
                <a:lnTo>
                  <a:pt x="808" y="396"/>
                </a:lnTo>
                <a:lnTo>
                  <a:pt x="808" y="410"/>
                </a:lnTo>
                <a:lnTo>
                  <a:pt x="817" y="410"/>
                </a:lnTo>
                <a:lnTo>
                  <a:pt x="817" y="425"/>
                </a:lnTo>
                <a:lnTo>
                  <a:pt x="853" y="425"/>
                </a:lnTo>
                <a:lnTo>
                  <a:pt x="853" y="440"/>
                </a:lnTo>
                <a:lnTo>
                  <a:pt x="878" y="440"/>
                </a:lnTo>
                <a:lnTo>
                  <a:pt x="878" y="469"/>
                </a:lnTo>
                <a:lnTo>
                  <a:pt x="934" y="469"/>
                </a:lnTo>
                <a:lnTo>
                  <a:pt x="934" y="484"/>
                </a:lnTo>
                <a:lnTo>
                  <a:pt x="939" y="484"/>
                </a:lnTo>
                <a:lnTo>
                  <a:pt x="939" y="498"/>
                </a:lnTo>
                <a:lnTo>
                  <a:pt x="984" y="498"/>
                </a:lnTo>
                <a:lnTo>
                  <a:pt x="984" y="513"/>
                </a:lnTo>
                <a:lnTo>
                  <a:pt x="1020" y="513"/>
                </a:lnTo>
              </a:path>
            </a:pathLst>
          </a:custGeom>
          <a:noFill/>
          <a:ln w="25400" cap="rnd">
            <a:solidFill>
              <a:srgbClr val="F4F07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34" name="Freeform 38"/>
          <p:cNvSpPr>
            <a:spLocks/>
          </p:cNvSpPr>
          <p:nvPr/>
        </p:nvSpPr>
        <p:spPr bwMode="auto">
          <a:xfrm>
            <a:off x="5797419" y="3844926"/>
            <a:ext cx="531415" cy="296863"/>
          </a:xfrm>
          <a:custGeom>
            <a:avLst/>
            <a:gdLst>
              <a:gd name="T0" fmla="*/ 0 w 348"/>
              <a:gd name="T1" fmla="*/ 0 h 187"/>
              <a:gd name="T2" fmla="*/ 0 w 348"/>
              <a:gd name="T3" fmla="*/ 2147483647 h 187"/>
              <a:gd name="T4" fmla="*/ 2147483647 w 348"/>
              <a:gd name="T5" fmla="*/ 2147483647 h 187"/>
              <a:gd name="T6" fmla="*/ 2147483647 w 348"/>
              <a:gd name="T7" fmla="*/ 2147483647 h 187"/>
              <a:gd name="T8" fmla="*/ 2147483647 w 348"/>
              <a:gd name="T9" fmla="*/ 2147483647 h 187"/>
              <a:gd name="T10" fmla="*/ 2147483647 w 348"/>
              <a:gd name="T11" fmla="*/ 2147483647 h 187"/>
              <a:gd name="T12" fmla="*/ 2147483647 w 348"/>
              <a:gd name="T13" fmla="*/ 2147483647 h 187"/>
              <a:gd name="T14" fmla="*/ 2147483647 w 348"/>
              <a:gd name="T15" fmla="*/ 2147483647 h 187"/>
              <a:gd name="T16" fmla="*/ 2147483647 w 348"/>
              <a:gd name="T17" fmla="*/ 2147483647 h 187"/>
              <a:gd name="T18" fmla="*/ 2147483647 w 348"/>
              <a:gd name="T19" fmla="*/ 2147483647 h 187"/>
              <a:gd name="T20" fmla="*/ 2147483647 w 348"/>
              <a:gd name="T21" fmla="*/ 2147483647 h 187"/>
              <a:gd name="T22" fmla="*/ 2147483647 w 348"/>
              <a:gd name="T23" fmla="*/ 2147483647 h 187"/>
              <a:gd name="T24" fmla="*/ 2147483647 w 348"/>
              <a:gd name="T25" fmla="*/ 2147483647 h 187"/>
              <a:gd name="T26" fmla="*/ 2147483647 w 348"/>
              <a:gd name="T27" fmla="*/ 2147483647 h 187"/>
              <a:gd name="T28" fmla="*/ 2147483647 w 348"/>
              <a:gd name="T29" fmla="*/ 2147483647 h 187"/>
              <a:gd name="T30" fmla="*/ 2147483647 w 348"/>
              <a:gd name="T31" fmla="*/ 2147483647 h 187"/>
              <a:gd name="T32" fmla="*/ 2147483647 w 348"/>
              <a:gd name="T33" fmla="*/ 2147483647 h 187"/>
              <a:gd name="T34" fmla="*/ 2147483647 w 348"/>
              <a:gd name="T35" fmla="*/ 2147483647 h 187"/>
              <a:gd name="T36" fmla="*/ 2147483647 w 348"/>
              <a:gd name="T37" fmla="*/ 2147483647 h 187"/>
              <a:gd name="T38" fmla="*/ 2147483647 w 348"/>
              <a:gd name="T39" fmla="*/ 2147483647 h 187"/>
              <a:gd name="T40" fmla="*/ 2147483647 w 348"/>
              <a:gd name="T41" fmla="*/ 2147483647 h 187"/>
              <a:gd name="T42" fmla="*/ 2147483647 w 348"/>
              <a:gd name="T43" fmla="*/ 2147483647 h 187"/>
              <a:gd name="T44" fmla="*/ 2147483647 w 348"/>
              <a:gd name="T45" fmla="*/ 2147483647 h 187"/>
              <a:gd name="T46" fmla="*/ 2147483647 w 348"/>
              <a:gd name="T47" fmla="*/ 2147483647 h 187"/>
              <a:gd name="T48" fmla="*/ 2147483647 w 348"/>
              <a:gd name="T49" fmla="*/ 2147483647 h 187"/>
              <a:gd name="T50" fmla="*/ 2147483647 w 348"/>
              <a:gd name="T51" fmla="*/ 2147483647 h 187"/>
              <a:gd name="T52" fmla="*/ 2147483647 w 348"/>
              <a:gd name="T53" fmla="*/ 2147483647 h 187"/>
              <a:gd name="T54" fmla="*/ 2147483647 w 348"/>
              <a:gd name="T55" fmla="*/ 2147483647 h 187"/>
              <a:gd name="T56" fmla="*/ 2147483647 w 348"/>
              <a:gd name="T57" fmla="*/ 2147483647 h 187"/>
              <a:gd name="T58" fmla="*/ 2147483647 w 348"/>
              <a:gd name="T59" fmla="*/ 2147483647 h 187"/>
              <a:gd name="T60" fmla="*/ 2147483647 w 348"/>
              <a:gd name="T61" fmla="*/ 2147483647 h 187"/>
              <a:gd name="T62" fmla="*/ 2147483647 w 348"/>
              <a:gd name="T63" fmla="*/ 2147483647 h 187"/>
              <a:gd name="T64" fmla="*/ 2147483647 w 348"/>
              <a:gd name="T65" fmla="*/ 2147483647 h 187"/>
              <a:gd name="T66" fmla="*/ 2147483647 w 348"/>
              <a:gd name="T67" fmla="*/ 2147483647 h 187"/>
              <a:gd name="T68" fmla="*/ 2147483647 w 348"/>
              <a:gd name="T69" fmla="*/ 2147483647 h 187"/>
              <a:gd name="T70" fmla="*/ 2147483647 w 348"/>
              <a:gd name="T71" fmla="*/ 2147483647 h 1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8"/>
              <a:gd name="T109" fmla="*/ 0 h 187"/>
              <a:gd name="T110" fmla="*/ 348 w 348"/>
              <a:gd name="T111" fmla="*/ 187 h 1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8" h="187">
                <a:moveTo>
                  <a:pt x="0" y="0"/>
                </a:moveTo>
                <a:lnTo>
                  <a:pt x="0" y="29"/>
                </a:lnTo>
                <a:lnTo>
                  <a:pt x="35" y="29"/>
                </a:lnTo>
                <a:lnTo>
                  <a:pt x="75" y="29"/>
                </a:lnTo>
                <a:lnTo>
                  <a:pt x="75" y="43"/>
                </a:lnTo>
                <a:lnTo>
                  <a:pt x="80" y="43"/>
                </a:lnTo>
                <a:lnTo>
                  <a:pt x="80" y="59"/>
                </a:lnTo>
                <a:lnTo>
                  <a:pt x="89" y="59"/>
                </a:lnTo>
                <a:lnTo>
                  <a:pt x="89" y="73"/>
                </a:lnTo>
                <a:lnTo>
                  <a:pt x="161" y="73"/>
                </a:lnTo>
                <a:lnTo>
                  <a:pt x="171" y="73"/>
                </a:lnTo>
                <a:lnTo>
                  <a:pt x="197" y="73"/>
                </a:lnTo>
                <a:lnTo>
                  <a:pt x="206" y="73"/>
                </a:lnTo>
                <a:lnTo>
                  <a:pt x="211" y="73"/>
                </a:lnTo>
                <a:lnTo>
                  <a:pt x="226" y="73"/>
                </a:lnTo>
                <a:lnTo>
                  <a:pt x="226" y="104"/>
                </a:lnTo>
                <a:lnTo>
                  <a:pt x="232" y="104"/>
                </a:lnTo>
                <a:lnTo>
                  <a:pt x="236" y="104"/>
                </a:lnTo>
                <a:lnTo>
                  <a:pt x="242" y="104"/>
                </a:lnTo>
                <a:lnTo>
                  <a:pt x="252" y="104"/>
                </a:lnTo>
                <a:lnTo>
                  <a:pt x="252" y="119"/>
                </a:lnTo>
                <a:lnTo>
                  <a:pt x="262" y="119"/>
                </a:lnTo>
                <a:lnTo>
                  <a:pt x="262" y="136"/>
                </a:lnTo>
                <a:lnTo>
                  <a:pt x="267" y="136"/>
                </a:lnTo>
                <a:lnTo>
                  <a:pt x="277" y="136"/>
                </a:lnTo>
                <a:lnTo>
                  <a:pt x="282" y="136"/>
                </a:lnTo>
                <a:lnTo>
                  <a:pt x="302" y="136"/>
                </a:lnTo>
                <a:lnTo>
                  <a:pt x="302" y="152"/>
                </a:lnTo>
                <a:lnTo>
                  <a:pt x="307" y="152"/>
                </a:lnTo>
                <a:lnTo>
                  <a:pt x="312" y="152"/>
                </a:lnTo>
                <a:lnTo>
                  <a:pt x="322" y="152"/>
                </a:lnTo>
                <a:lnTo>
                  <a:pt x="322" y="169"/>
                </a:lnTo>
                <a:lnTo>
                  <a:pt x="332" y="169"/>
                </a:lnTo>
                <a:lnTo>
                  <a:pt x="343" y="169"/>
                </a:lnTo>
                <a:lnTo>
                  <a:pt x="343" y="186"/>
                </a:lnTo>
                <a:lnTo>
                  <a:pt x="347" y="186"/>
                </a:lnTo>
              </a:path>
            </a:pathLst>
          </a:custGeom>
          <a:noFill/>
          <a:ln w="25400" cap="rnd">
            <a:solidFill>
              <a:srgbClr val="F4F07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35" name="Freeform 39"/>
          <p:cNvSpPr>
            <a:spLocks/>
          </p:cNvSpPr>
          <p:nvPr/>
        </p:nvSpPr>
        <p:spPr bwMode="auto">
          <a:xfrm>
            <a:off x="6327115" y="4140200"/>
            <a:ext cx="340519" cy="412750"/>
          </a:xfrm>
          <a:custGeom>
            <a:avLst/>
            <a:gdLst>
              <a:gd name="T0" fmla="*/ 0 w 223"/>
              <a:gd name="T1" fmla="*/ 0 h 260"/>
              <a:gd name="T2" fmla="*/ 0 w 223"/>
              <a:gd name="T3" fmla="*/ 2147483647 h 260"/>
              <a:gd name="T4" fmla="*/ 2147483647 w 223"/>
              <a:gd name="T5" fmla="*/ 2147483647 h 260"/>
              <a:gd name="T6" fmla="*/ 2147483647 w 223"/>
              <a:gd name="T7" fmla="*/ 2147483647 h 260"/>
              <a:gd name="T8" fmla="*/ 2147483647 w 223"/>
              <a:gd name="T9" fmla="*/ 2147483647 h 260"/>
              <a:gd name="T10" fmla="*/ 2147483647 w 223"/>
              <a:gd name="T11" fmla="*/ 2147483647 h 260"/>
              <a:gd name="T12" fmla="*/ 2147483647 w 223"/>
              <a:gd name="T13" fmla="*/ 2147483647 h 260"/>
              <a:gd name="T14" fmla="*/ 2147483647 w 223"/>
              <a:gd name="T15" fmla="*/ 2147483647 h 260"/>
              <a:gd name="T16" fmla="*/ 2147483647 w 223"/>
              <a:gd name="T17" fmla="*/ 2147483647 h 260"/>
              <a:gd name="T18" fmla="*/ 2147483647 w 223"/>
              <a:gd name="T19" fmla="*/ 2147483647 h 260"/>
              <a:gd name="T20" fmla="*/ 2147483647 w 223"/>
              <a:gd name="T21" fmla="*/ 2147483647 h 260"/>
              <a:gd name="T22" fmla="*/ 2147483647 w 223"/>
              <a:gd name="T23" fmla="*/ 2147483647 h 260"/>
              <a:gd name="T24" fmla="*/ 2147483647 w 223"/>
              <a:gd name="T25" fmla="*/ 2147483647 h 260"/>
              <a:gd name="T26" fmla="*/ 2147483647 w 223"/>
              <a:gd name="T27" fmla="*/ 2147483647 h 260"/>
              <a:gd name="T28" fmla="*/ 2147483647 w 223"/>
              <a:gd name="T29" fmla="*/ 2147483647 h 260"/>
              <a:gd name="T30" fmla="*/ 2147483647 w 223"/>
              <a:gd name="T31" fmla="*/ 2147483647 h 260"/>
              <a:gd name="T32" fmla="*/ 2147483647 w 223"/>
              <a:gd name="T33" fmla="*/ 2147483647 h 260"/>
              <a:gd name="T34" fmla="*/ 2147483647 w 223"/>
              <a:gd name="T35" fmla="*/ 2147483647 h 260"/>
              <a:gd name="T36" fmla="*/ 2147483647 w 223"/>
              <a:gd name="T37" fmla="*/ 2147483647 h 260"/>
              <a:gd name="T38" fmla="*/ 2147483647 w 223"/>
              <a:gd name="T39" fmla="*/ 2147483647 h 260"/>
              <a:gd name="T40" fmla="*/ 2147483647 w 223"/>
              <a:gd name="T41" fmla="*/ 2147483647 h 260"/>
              <a:gd name="T42" fmla="*/ 2147483647 w 223"/>
              <a:gd name="T43" fmla="*/ 2147483647 h 260"/>
              <a:gd name="T44" fmla="*/ 2147483647 w 223"/>
              <a:gd name="T45" fmla="*/ 2147483647 h 260"/>
              <a:gd name="T46" fmla="*/ 2147483647 w 223"/>
              <a:gd name="T47" fmla="*/ 2147483647 h 260"/>
              <a:gd name="T48" fmla="*/ 2147483647 w 223"/>
              <a:gd name="T49" fmla="*/ 2147483647 h 260"/>
              <a:gd name="T50" fmla="*/ 2147483647 w 223"/>
              <a:gd name="T51" fmla="*/ 2147483647 h 260"/>
              <a:gd name="T52" fmla="*/ 2147483647 w 223"/>
              <a:gd name="T53" fmla="*/ 2147483647 h 260"/>
              <a:gd name="T54" fmla="*/ 2147483647 w 223"/>
              <a:gd name="T55" fmla="*/ 2147483647 h 260"/>
              <a:gd name="T56" fmla="*/ 2147483647 w 223"/>
              <a:gd name="T57" fmla="*/ 2147483647 h 260"/>
              <a:gd name="T58" fmla="*/ 2147483647 w 223"/>
              <a:gd name="T59" fmla="*/ 2147483647 h 260"/>
              <a:gd name="T60" fmla="*/ 2147483647 w 223"/>
              <a:gd name="T61" fmla="*/ 2147483647 h 26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3"/>
              <a:gd name="T94" fmla="*/ 0 h 260"/>
              <a:gd name="T95" fmla="*/ 223 w 223"/>
              <a:gd name="T96" fmla="*/ 260 h 26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3" h="260">
                <a:moveTo>
                  <a:pt x="0" y="0"/>
                </a:moveTo>
                <a:lnTo>
                  <a:pt x="0" y="17"/>
                </a:lnTo>
                <a:lnTo>
                  <a:pt x="5" y="17"/>
                </a:lnTo>
                <a:lnTo>
                  <a:pt x="21" y="17"/>
                </a:lnTo>
                <a:lnTo>
                  <a:pt x="61" y="17"/>
                </a:lnTo>
                <a:lnTo>
                  <a:pt x="66" y="17"/>
                </a:lnTo>
                <a:lnTo>
                  <a:pt x="66" y="69"/>
                </a:lnTo>
                <a:lnTo>
                  <a:pt x="71" y="69"/>
                </a:lnTo>
                <a:lnTo>
                  <a:pt x="71" y="86"/>
                </a:lnTo>
                <a:lnTo>
                  <a:pt x="81" y="86"/>
                </a:lnTo>
                <a:lnTo>
                  <a:pt x="81" y="103"/>
                </a:lnTo>
                <a:lnTo>
                  <a:pt x="95" y="103"/>
                </a:lnTo>
                <a:lnTo>
                  <a:pt x="126" y="103"/>
                </a:lnTo>
                <a:lnTo>
                  <a:pt x="126" y="121"/>
                </a:lnTo>
                <a:lnTo>
                  <a:pt x="131" y="121"/>
                </a:lnTo>
                <a:lnTo>
                  <a:pt x="131" y="140"/>
                </a:lnTo>
                <a:lnTo>
                  <a:pt x="137" y="140"/>
                </a:lnTo>
                <a:lnTo>
                  <a:pt x="137" y="158"/>
                </a:lnTo>
                <a:lnTo>
                  <a:pt x="142" y="158"/>
                </a:lnTo>
                <a:lnTo>
                  <a:pt x="146" y="158"/>
                </a:lnTo>
                <a:lnTo>
                  <a:pt x="167" y="158"/>
                </a:lnTo>
                <a:lnTo>
                  <a:pt x="171" y="158"/>
                </a:lnTo>
                <a:lnTo>
                  <a:pt x="181" y="158"/>
                </a:lnTo>
                <a:lnTo>
                  <a:pt x="181" y="178"/>
                </a:lnTo>
                <a:lnTo>
                  <a:pt x="187" y="178"/>
                </a:lnTo>
                <a:lnTo>
                  <a:pt x="187" y="199"/>
                </a:lnTo>
                <a:lnTo>
                  <a:pt x="192" y="199"/>
                </a:lnTo>
                <a:lnTo>
                  <a:pt x="192" y="239"/>
                </a:lnTo>
                <a:lnTo>
                  <a:pt x="207" y="239"/>
                </a:lnTo>
                <a:lnTo>
                  <a:pt x="222" y="239"/>
                </a:lnTo>
                <a:lnTo>
                  <a:pt x="222" y="259"/>
                </a:lnTo>
              </a:path>
            </a:pathLst>
          </a:custGeom>
          <a:noFill/>
          <a:ln w="25400" cap="rnd">
            <a:solidFill>
              <a:srgbClr val="F4F07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36" name="Freeform 40"/>
          <p:cNvSpPr>
            <a:spLocks/>
          </p:cNvSpPr>
          <p:nvPr/>
        </p:nvSpPr>
        <p:spPr bwMode="auto">
          <a:xfrm>
            <a:off x="6665912" y="4551363"/>
            <a:ext cx="240771" cy="265112"/>
          </a:xfrm>
          <a:custGeom>
            <a:avLst/>
            <a:gdLst>
              <a:gd name="T0" fmla="*/ 0 w 157"/>
              <a:gd name="T1" fmla="*/ 0 h 167"/>
              <a:gd name="T2" fmla="*/ 2147483647 w 157"/>
              <a:gd name="T3" fmla="*/ 0 h 167"/>
              <a:gd name="T4" fmla="*/ 2147483647 w 157"/>
              <a:gd name="T5" fmla="*/ 2147483647 h 167"/>
              <a:gd name="T6" fmla="*/ 2147483647 w 157"/>
              <a:gd name="T7" fmla="*/ 2147483647 h 167"/>
              <a:gd name="T8" fmla="*/ 2147483647 w 157"/>
              <a:gd name="T9" fmla="*/ 2147483647 h 167"/>
              <a:gd name="T10" fmla="*/ 2147483647 w 157"/>
              <a:gd name="T11" fmla="*/ 2147483647 h 167"/>
              <a:gd name="T12" fmla="*/ 2147483647 w 157"/>
              <a:gd name="T13" fmla="*/ 2147483647 h 167"/>
              <a:gd name="T14" fmla="*/ 2147483647 w 157"/>
              <a:gd name="T15" fmla="*/ 2147483647 h 167"/>
              <a:gd name="T16" fmla="*/ 2147483647 w 157"/>
              <a:gd name="T17" fmla="*/ 2147483647 h 167"/>
              <a:gd name="T18" fmla="*/ 2147483647 w 157"/>
              <a:gd name="T19" fmla="*/ 2147483647 h 167"/>
              <a:gd name="T20" fmla="*/ 2147483647 w 157"/>
              <a:gd name="T21" fmla="*/ 2147483647 h 167"/>
              <a:gd name="T22" fmla="*/ 2147483647 w 157"/>
              <a:gd name="T23" fmla="*/ 2147483647 h 167"/>
              <a:gd name="T24" fmla="*/ 2147483647 w 157"/>
              <a:gd name="T25" fmla="*/ 2147483647 h 167"/>
              <a:gd name="T26" fmla="*/ 2147483647 w 157"/>
              <a:gd name="T27" fmla="*/ 2147483647 h 167"/>
              <a:gd name="T28" fmla="*/ 2147483647 w 157"/>
              <a:gd name="T29" fmla="*/ 2147483647 h 167"/>
              <a:gd name="T30" fmla="*/ 2147483647 w 157"/>
              <a:gd name="T31" fmla="*/ 2147483647 h 167"/>
              <a:gd name="T32" fmla="*/ 2147483647 w 157"/>
              <a:gd name="T33" fmla="*/ 2147483647 h 167"/>
              <a:gd name="T34" fmla="*/ 2147483647 w 157"/>
              <a:gd name="T35" fmla="*/ 2147483647 h 167"/>
              <a:gd name="T36" fmla="*/ 2147483647 w 157"/>
              <a:gd name="T37" fmla="*/ 2147483647 h 167"/>
              <a:gd name="T38" fmla="*/ 2147483647 w 157"/>
              <a:gd name="T39" fmla="*/ 2147483647 h 167"/>
              <a:gd name="T40" fmla="*/ 2147483647 w 157"/>
              <a:gd name="T41" fmla="*/ 2147483647 h 167"/>
              <a:gd name="T42" fmla="*/ 2147483647 w 157"/>
              <a:gd name="T43" fmla="*/ 2147483647 h 167"/>
              <a:gd name="T44" fmla="*/ 2147483647 w 157"/>
              <a:gd name="T45" fmla="*/ 2147483647 h 167"/>
              <a:gd name="T46" fmla="*/ 2147483647 w 157"/>
              <a:gd name="T47" fmla="*/ 2147483647 h 167"/>
              <a:gd name="T48" fmla="*/ 2147483647 w 157"/>
              <a:gd name="T49" fmla="*/ 2147483647 h 167"/>
              <a:gd name="T50" fmla="*/ 2147483647 w 157"/>
              <a:gd name="T51" fmla="*/ 2147483647 h 167"/>
              <a:gd name="T52" fmla="*/ 2147483647 w 157"/>
              <a:gd name="T53" fmla="*/ 2147483647 h 16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7"/>
              <a:gd name="T82" fmla="*/ 0 h 167"/>
              <a:gd name="T83" fmla="*/ 157 w 157"/>
              <a:gd name="T84" fmla="*/ 167 h 16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7" h="167">
                <a:moveTo>
                  <a:pt x="0" y="0"/>
                </a:moveTo>
                <a:lnTo>
                  <a:pt x="5" y="0"/>
                </a:lnTo>
                <a:lnTo>
                  <a:pt x="5" y="21"/>
                </a:lnTo>
                <a:lnTo>
                  <a:pt x="19" y="21"/>
                </a:lnTo>
                <a:lnTo>
                  <a:pt x="25" y="21"/>
                </a:lnTo>
                <a:lnTo>
                  <a:pt x="30" y="21"/>
                </a:lnTo>
                <a:lnTo>
                  <a:pt x="45" y="21"/>
                </a:lnTo>
                <a:lnTo>
                  <a:pt x="55" y="21"/>
                </a:lnTo>
                <a:lnTo>
                  <a:pt x="61" y="21"/>
                </a:lnTo>
                <a:lnTo>
                  <a:pt x="66" y="21"/>
                </a:lnTo>
                <a:lnTo>
                  <a:pt x="80" y="21"/>
                </a:lnTo>
                <a:lnTo>
                  <a:pt x="80" y="44"/>
                </a:lnTo>
                <a:lnTo>
                  <a:pt x="91" y="44"/>
                </a:lnTo>
                <a:lnTo>
                  <a:pt x="91" y="66"/>
                </a:lnTo>
                <a:lnTo>
                  <a:pt x="116" y="66"/>
                </a:lnTo>
                <a:lnTo>
                  <a:pt x="121" y="66"/>
                </a:lnTo>
                <a:lnTo>
                  <a:pt x="121" y="90"/>
                </a:lnTo>
                <a:lnTo>
                  <a:pt x="125" y="90"/>
                </a:lnTo>
                <a:lnTo>
                  <a:pt x="131" y="90"/>
                </a:lnTo>
                <a:lnTo>
                  <a:pt x="131" y="114"/>
                </a:lnTo>
                <a:lnTo>
                  <a:pt x="136" y="114"/>
                </a:lnTo>
                <a:lnTo>
                  <a:pt x="141" y="114"/>
                </a:lnTo>
                <a:lnTo>
                  <a:pt x="141" y="139"/>
                </a:lnTo>
                <a:lnTo>
                  <a:pt x="146" y="139"/>
                </a:lnTo>
                <a:lnTo>
                  <a:pt x="151" y="139"/>
                </a:lnTo>
                <a:lnTo>
                  <a:pt x="156" y="139"/>
                </a:lnTo>
                <a:lnTo>
                  <a:pt x="156" y="166"/>
                </a:lnTo>
              </a:path>
            </a:pathLst>
          </a:custGeom>
          <a:noFill/>
          <a:ln w="25400" cap="rnd">
            <a:solidFill>
              <a:srgbClr val="F4F07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37" name="Freeform 41"/>
          <p:cNvSpPr>
            <a:spLocks/>
          </p:cNvSpPr>
          <p:nvPr/>
        </p:nvSpPr>
        <p:spPr bwMode="auto">
          <a:xfrm>
            <a:off x="6904964" y="4814889"/>
            <a:ext cx="56753" cy="103187"/>
          </a:xfrm>
          <a:custGeom>
            <a:avLst/>
            <a:gdLst>
              <a:gd name="T0" fmla="*/ 0 w 37"/>
              <a:gd name="T1" fmla="*/ 0 h 65"/>
              <a:gd name="T2" fmla="*/ 2147483647 w 37"/>
              <a:gd name="T3" fmla="*/ 0 h 65"/>
              <a:gd name="T4" fmla="*/ 2147483647 w 37"/>
              <a:gd name="T5" fmla="*/ 0 h 65"/>
              <a:gd name="T6" fmla="*/ 2147483647 w 37"/>
              <a:gd name="T7" fmla="*/ 0 h 65"/>
              <a:gd name="T8" fmla="*/ 2147483647 w 37"/>
              <a:gd name="T9" fmla="*/ 0 h 65"/>
              <a:gd name="T10" fmla="*/ 2147483647 w 37"/>
              <a:gd name="T11" fmla="*/ 2147483647 h 65"/>
              <a:gd name="T12" fmla="*/ 2147483647 w 37"/>
              <a:gd name="T13" fmla="*/ 2147483647 h 65"/>
              <a:gd name="T14" fmla="*/ 2147483647 w 37"/>
              <a:gd name="T15" fmla="*/ 2147483647 h 65"/>
              <a:gd name="T16" fmla="*/ 2147483647 w 37"/>
              <a:gd name="T17" fmla="*/ 2147483647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"/>
              <a:gd name="T28" fmla="*/ 0 h 65"/>
              <a:gd name="T29" fmla="*/ 37 w 37"/>
              <a:gd name="T30" fmla="*/ 65 h 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" h="65">
                <a:moveTo>
                  <a:pt x="0" y="0"/>
                </a:moveTo>
                <a:lnTo>
                  <a:pt x="5" y="0"/>
                </a:lnTo>
                <a:lnTo>
                  <a:pt x="15" y="0"/>
                </a:lnTo>
                <a:lnTo>
                  <a:pt x="20" y="0"/>
                </a:lnTo>
                <a:lnTo>
                  <a:pt x="26" y="0"/>
                </a:lnTo>
                <a:lnTo>
                  <a:pt x="26" y="29"/>
                </a:lnTo>
                <a:lnTo>
                  <a:pt x="31" y="29"/>
                </a:lnTo>
                <a:lnTo>
                  <a:pt x="36" y="29"/>
                </a:lnTo>
                <a:lnTo>
                  <a:pt x="36" y="64"/>
                </a:lnTo>
              </a:path>
            </a:pathLst>
          </a:custGeom>
          <a:noFill/>
          <a:ln w="25400" cap="rnd">
            <a:solidFill>
              <a:srgbClr val="F4F07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38" name="Freeform 42"/>
          <p:cNvSpPr>
            <a:spLocks/>
          </p:cNvSpPr>
          <p:nvPr/>
        </p:nvSpPr>
        <p:spPr bwMode="auto">
          <a:xfrm>
            <a:off x="3432704" y="5589589"/>
            <a:ext cx="1720" cy="71437"/>
          </a:xfrm>
          <a:custGeom>
            <a:avLst/>
            <a:gdLst>
              <a:gd name="T0" fmla="*/ 0 w 1"/>
              <a:gd name="T1" fmla="*/ 0 h 45"/>
              <a:gd name="T2" fmla="*/ 0 w 1"/>
              <a:gd name="T3" fmla="*/ 2147483647 h 45"/>
              <a:gd name="T4" fmla="*/ 0 w 1"/>
              <a:gd name="T5" fmla="*/ 0 h 45"/>
              <a:gd name="T6" fmla="*/ 0 60000 65536"/>
              <a:gd name="T7" fmla="*/ 0 60000 65536"/>
              <a:gd name="T8" fmla="*/ 0 60000 65536"/>
              <a:gd name="T9" fmla="*/ 0 w 1"/>
              <a:gd name="T10" fmla="*/ 0 h 45"/>
              <a:gd name="T11" fmla="*/ 1 w 1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5">
                <a:moveTo>
                  <a:pt x="0" y="0"/>
                </a:move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39" name="Freeform 43"/>
          <p:cNvSpPr>
            <a:spLocks/>
          </p:cNvSpPr>
          <p:nvPr/>
        </p:nvSpPr>
        <p:spPr bwMode="auto">
          <a:xfrm>
            <a:off x="4144698" y="5589589"/>
            <a:ext cx="1720" cy="71437"/>
          </a:xfrm>
          <a:custGeom>
            <a:avLst/>
            <a:gdLst>
              <a:gd name="T0" fmla="*/ 0 w 1"/>
              <a:gd name="T1" fmla="*/ 0 h 45"/>
              <a:gd name="T2" fmla="*/ 0 w 1"/>
              <a:gd name="T3" fmla="*/ 2147483647 h 45"/>
              <a:gd name="T4" fmla="*/ 0 w 1"/>
              <a:gd name="T5" fmla="*/ 0 h 45"/>
              <a:gd name="T6" fmla="*/ 0 60000 65536"/>
              <a:gd name="T7" fmla="*/ 0 60000 65536"/>
              <a:gd name="T8" fmla="*/ 0 60000 65536"/>
              <a:gd name="T9" fmla="*/ 0 w 1"/>
              <a:gd name="T10" fmla="*/ 0 h 45"/>
              <a:gd name="T11" fmla="*/ 1 w 1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5">
                <a:moveTo>
                  <a:pt x="0" y="0"/>
                </a:move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40" name="Freeform 44"/>
          <p:cNvSpPr>
            <a:spLocks/>
          </p:cNvSpPr>
          <p:nvPr/>
        </p:nvSpPr>
        <p:spPr bwMode="auto">
          <a:xfrm>
            <a:off x="4846373" y="5589589"/>
            <a:ext cx="1720" cy="71437"/>
          </a:xfrm>
          <a:custGeom>
            <a:avLst/>
            <a:gdLst>
              <a:gd name="T0" fmla="*/ 0 w 1"/>
              <a:gd name="T1" fmla="*/ 0 h 45"/>
              <a:gd name="T2" fmla="*/ 0 w 1"/>
              <a:gd name="T3" fmla="*/ 2147483647 h 45"/>
              <a:gd name="T4" fmla="*/ 0 w 1"/>
              <a:gd name="T5" fmla="*/ 0 h 45"/>
              <a:gd name="T6" fmla="*/ 0 60000 65536"/>
              <a:gd name="T7" fmla="*/ 0 60000 65536"/>
              <a:gd name="T8" fmla="*/ 0 60000 65536"/>
              <a:gd name="T9" fmla="*/ 0 w 1"/>
              <a:gd name="T10" fmla="*/ 0 h 45"/>
              <a:gd name="T11" fmla="*/ 1 w 1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5">
                <a:moveTo>
                  <a:pt x="0" y="0"/>
                </a:move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41" name="Freeform 45"/>
          <p:cNvSpPr>
            <a:spLocks/>
          </p:cNvSpPr>
          <p:nvPr/>
        </p:nvSpPr>
        <p:spPr bwMode="auto">
          <a:xfrm>
            <a:off x="5551488" y="5584826"/>
            <a:ext cx="1720" cy="73025"/>
          </a:xfrm>
          <a:custGeom>
            <a:avLst/>
            <a:gdLst>
              <a:gd name="T0" fmla="*/ 0 w 1"/>
              <a:gd name="T1" fmla="*/ 0 h 46"/>
              <a:gd name="T2" fmla="*/ 0 w 1"/>
              <a:gd name="T3" fmla="*/ 2147483647 h 46"/>
              <a:gd name="T4" fmla="*/ 0 w 1"/>
              <a:gd name="T5" fmla="*/ 0 h 46"/>
              <a:gd name="T6" fmla="*/ 0 60000 65536"/>
              <a:gd name="T7" fmla="*/ 0 60000 65536"/>
              <a:gd name="T8" fmla="*/ 0 60000 65536"/>
              <a:gd name="T9" fmla="*/ 0 w 1"/>
              <a:gd name="T10" fmla="*/ 0 h 46"/>
              <a:gd name="T11" fmla="*/ 1 w 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6">
                <a:moveTo>
                  <a:pt x="0" y="0"/>
                </a:moveTo>
                <a:lnTo>
                  <a:pt x="0" y="45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42" name="Freeform 46"/>
          <p:cNvSpPr>
            <a:spLocks/>
          </p:cNvSpPr>
          <p:nvPr/>
        </p:nvSpPr>
        <p:spPr bwMode="auto">
          <a:xfrm>
            <a:off x="6263481" y="5589589"/>
            <a:ext cx="1720" cy="71437"/>
          </a:xfrm>
          <a:custGeom>
            <a:avLst/>
            <a:gdLst>
              <a:gd name="T0" fmla="*/ 0 w 1"/>
              <a:gd name="T1" fmla="*/ 0 h 45"/>
              <a:gd name="T2" fmla="*/ 0 w 1"/>
              <a:gd name="T3" fmla="*/ 2147483647 h 45"/>
              <a:gd name="T4" fmla="*/ 0 w 1"/>
              <a:gd name="T5" fmla="*/ 0 h 45"/>
              <a:gd name="T6" fmla="*/ 0 60000 65536"/>
              <a:gd name="T7" fmla="*/ 0 60000 65536"/>
              <a:gd name="T8" fmla="*/ 0 60000 65536"/>
              <a:gd name="T9" fmla="*/ 0 w 1"/>
              <a:gd name="T10" fmla="*/ 0 h 45"/>
              <a:gd name="T11" fmla="*/ 1 w 1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5">
                <a:moveTo>
                  <a:pt x="0" y="0"/>
                </a:move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43" name="Freeform 47"/>
          <p:cNvSpPr>
            <a:spLocks/>
          </p:cNvSpPr>
          <p:nvPr/>
        </p:nvSpPr>
        <p:spPr bwMode="auto">
          <a:xfrm>
            <a:off x="6961717" y="5584826"/>
            <a:ext cx="1720" cy="73025"/>
          </a:xfrm>
          <a:custGeom>
            <a:avLst/>
            <a:gdLst>
              <a:gd name="T0" fmla="*/ 0 w 1"/>
              <a:gd name="T1" fmla="*/ 0 h 46"/>
              <a:gd name="T2" fmla="*/ 0 w 1"/>
              <a:gd name="T3" fmla="*/ 2147483647 h 46"/>
              <a:gd name="T4" fmla="*/ 0 w 1"/>
              <a:gd name="T5" fmla="*/ 0 h 46"/>
              <a:gd name="T6" fmla="*/ 0 60000 65536"/>
              <a:gd name="T7" fmla="*/ 0 60000 65536"/>
              <a:gd name="T8" fmla="*/ 0 60000 65536"/>
              <a:gd name="T9" fmla="*/ 0 w 1"/>
              <a:gd name="T10" fmla="*/ 0 h 46"/>
              <a:gd name="T11" fmla="*/ 1 w 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6">
                <a:moveTo>
                  <a:pt x="0" y="0"/>
                </a:moveTo>
                <a:lnTo>
                  <a:pt x="0" y="45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44" name="Freeform 48"/>
          <p:cNvSpPr>
            <a:spLocks/>
          </p:cNvSpPr>
          <p:nvPr/>
        </p:nvSpPr>
        <p:spPr bwMode="auto">
          <a:xfrm>
            <a:off x="7675431" y="5584826"/>
            <a:ext cx="1719" cy="73025"/>
          </a:xfrm>
          <a:custGeom>
            <a:avLst/>
            <a:gdLst>
              <a:gd name="T0" fmla="*/ 0 w 1"/>
              <a:gd name="T1" fmla="*/ 0 h 46"/>
              <a:gd name="T2" fmla="*/ 0 w 1"/>
              <a:gd name="T3" fmla="*/ 2147483647 h 46"/>
              <a:gd name="T4" fmla="*/ 0 w 1"/>
              <a:gd name="T5" fmla="*/ 0 h 46"/>
              <a:gd name="T6" fmla="*/ 0 60000 65536"/>
              <a:gd name="T7" fmla="*/ 0 60000 65536"/>
              <a:gd name="T8" fmla="*/ 0 60000 65536"/>
              <a:gd name="T9" fmla="*/ 0 w 1"/>
              <a:gd name="T10" fmla="*/ 0 h 46"/>
              <a:gd name="T11" fmla="*/ 1 w 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6">
                <a:moveTo>
                  <a:pt x="0" y="0"/>
                </a:moveTo>
                <a:lnTo>
                  <a:pt x="0" y="45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45" name="Freeform 49"/>
          <p:cNvSpPr>
            <a:spLocks/>
          </p:cNvSpPr>
          <p:nvPr/>
        </p:nvSpPr>
        <p:spPr bwMode="auto">
          <a:xfrm>
            <a:off x="2610644" y="5024439"/>
            <a:ext cx="85990" cy="1587"/>
          </a:xfrm>
          <a:custGeom>
            <a:avLst/>
            <a:gdLst>
              <a:gd name="T0" fmla="*/ 2147483647 w 56"/>
              <a:gd name="T1" fmla="*/ 0 h 1"/>
              <a:gd name="T2" fmla="*/ 0 w 56"/>
              <a:gd name="T3" fmla="*/ 0 h 1"/>
              <a:gd name="T4" fmla="*/ 2147483647 w 56"/>
              <a:gd name="T5" fmla="*/ 0 h 1"/>
              <a:gd name="T6" fmla="*/ 0 60000 65536"/>
              <a:gd name="T7" fmla="*/ 0 60000 65536"/>
              <a:gd name="T8" fmla="*/ 0 60000 65536"/>
              <a:gd name="T9" fmla="*/ 0 w 56"/>
              <a:gd name="T10" fmla="*/ 0 h 1"/>
              <a:gd name="T11" fmla="*/ 56 w 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">
                <a:moveTo>
                  <a:pt x="55" y="0"/>
                </a:moveTo>
                <a:lnTo>
                  <a:pt x="0" y="0"/>
                </a:lnTo>
                <a:lnTo>
                  <a:pt x="55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46" name="Freeform 50"/>
          <p:cNvSpPr>
            <a:spLocks/>
          </p:cNvSpPr>
          <p:nvPr/>
        </p:nvSpPr>
        <p:spPr bwMode="auto">
          <a:xfrm>
            <a:off x="2610644" y="4473575"/>
            <a:ext cx="85990" cy="1588"/>
          </a:xfrm>
          <a:custGeom>
            <a:avLst/>
            <a:gdLst>
              <a:gd name="T0" fmla="*/ 2147483647 w 56"/>
              <a:gd name="T1" fmla="*/ 0 h 1"/>
              <a:gd name="T2" fmla="*/ 0 w 56"/>
              <a:gd name="T3" fmla="*/ 0 h 1"/>
              <a:gd name="T4" fmla="*/ 2147483647 w 56"/>
              <a:gd name="T5" fmla="*/ 0 h 1"/>
              <a:gd name="T6" fmla="*/ 0 60000 65536"/>
              <a:gd name="T7" fmla="*/ 0 60000 65536"/>
              <a:gd name="T8" fmla="*/ 0 60000 65536"/>
              <a:gd name="T9" fmla="*/ 0 w 56"/>
              <a:gd name="T10" fmla="*/ 0 h 1"/>
              <a:gd name="T11" fmla="*/ 56 w 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">
                <a:moveTo>
                  <a:pt x="55" y="0"/>
                </a:moveTo>
                <a:lnTo>
                  <a:pt x="0" y="0"/>
                </a:lnTo>
                <a:lnTo>
                  <a:pt x="55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47" name="Freeform 51"/>
          <p:cNvSpPr>
            <a:spLocks/>
          </p:cNvSpPr>
          <p:nvPr/>
        </p:nvSpPr>
        <p:spPr bwMode="auto">
          <a:xfrm>
            <a:off x="2603765" y="3930650"/>
            <a:ext cx="84270" cy="1588"/>
          </a:xfrm>
          <a:custGeom>
            <a:avLst/>
            <a:gdLst>
              <a:gd name="T0" fmla="*/ 2147483647 w 55"/>
              <a:gd name="T1" fmla="*/ 0 h 1"/>
              <a:gd name="T2" fmla="*/ 0 w 55"/>
              <a:gd name="T3" fmla="*/ 0 h 1"/>
              <a:gd name="T4" fmla="*/ 2147483647 w 55"/>
              <a:gd name="T5" fmla="*/ 0 h 1"/>
              <a:gd name="T6" fmla="*/ 0 60000 65536"/>
              <a:gd name="T7" fmla="*/ 0 60000 65536"/>
              <a:gd name="T8" fmla="*/ 0 60000 65536"/>
              <a:gd name="T9" fmla="*/ 0 w 55"/>
              <a:gd name="T10" fmla="*/ 0 h 1"/>
              <a:gd name="T11" fmla="*/ 55 w 5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">
                <a:moveTo>
                  <a:pt x="54" y="0"/>
                </a:moveTo>
                <a:lnTo>
                  <a:pt x="0" y="0"/>
                </a:lnTo>
                <a:lnTo>
                  <a:pt x="54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48" name="Freeform 52"/>
          <p:cNvSpPr>
            <a:spLocks/>
          </p:cNvSpPr>
          <p:nvPr/>
        </p:nvSpPr>
        <p:spPr bwMode="auto">
          <a:xfrm>
            <a:off x="2610644" y="3379789"/>
            <a:ext cx="85990" cy="1587"/>
          </a:xfrm>
          <a:custGeom>
            <a:avLst/>
            <a:gdLst>
              <a:gd name="T0" fmla="*/ 2147483647 w 56"/>
              <a:gd name="T1" fmla="*/ 0 h 1"/>
              <a:gd name="T2" fmla="*/ 0 w 56"/>
              <a:gd name="T3" fmla="*/ 0 h 1"/>
              <a:gd name="T4" fmla="*/ 2147483647 w 56"/>
              <a:gd name="T5" fmla="*/ 0 h 1"/>
              <a:gd name="T6" fmla="*/ 0 60000 65536"/>
              <a:gd name="T7" fmla="*/ 0 60000 65536"/>
              <a:gd name="T8" fmla="*/ 0 60000 65536"/>
              <a:gd name="T9" fmla="*/ 0 w 56"/>
              <a:gd name="T10" fmla="*/ 0 h 1"/>
              <a:gd name="T11" fmla="*/ 56 w 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">
                <a:moveTo>
                  <a:pt x="55" y="0"/>
                </a:moveTo>
                <a:lnTo>
                  <a:pt x="0" y="0"/>
                </a:lnTo>
                <a:lnTo>
                  <a:pt x="55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49" name="Freeform 53"/>
          <p:cNvSpPr>
            <a:spLocks/>
          </p:cNvSpPr>
          <p:nvPr/>
        </p:nvSpPr>
        <p:spPr bwMode="auto">
          <a:xfrm>
            <a:off x="2607204" y="2836864"/>
            <a:ext cx="84270" cy="1587"/>
          </a:xfrm>
          <a:custGeom>
            <a:avLst/>
            <a:gdLst>
              <a:gd name="T0" fmla="*/ 2147483647 w 56"/>
              <a:gd name="T1" fmla="*/ 0 h 1"/>
              <a:gd name="T2" fmla="*/ 0 w 56"/>
              <a:gd name="T3" fmla="*/ 0 h 1"/>
              <a:gd name="T4" fmla="*/ 2147483647 w 56"/>
              <a:gd name="T5" fmla="*/ 0 h 1"/>
              <a:gd name="T6" fmla="*/ 0 60000 65536"/>
              <a:gd name="T7" fmla="*/ 0 60000 65536"/>
              <a:gd name="T8" fmla="*/ 0 60000 65536"/>
              <a:gd name="T9" fmla="*/ 0 w 56"/>
              <a:gd name="T10" fmla="*/ 0 h 1"/>
              <a:gd name="T11" fmla="*/ 56 w 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">
                <a:moveTo>
                  <a:pt x="55" y="0"/>
                </a:moveTo>
                <a:lnTo>
                  <a:pt x="0" y="0"/>
                </a:lnTo>
                <a:lnTo>
                  <a:pt x="55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50" name="Freeform 54"/>
          <p:cNvSpPr>
            <a:spLocks/>
          </p:cNvSpPr>
          <p:nvPr/>
        </p:nvSpPr>
        <p:spPr bwMode="auto">
          <a:xfrm>
            <a:off x="2607204" y="2293939"/>
            <a:ext cx="84270" cy="1587"/>
          </a:xfrm>
          <a:custGeom>
            <a:avLst/>
            <a:gdLst>
              <a:gd name="T0" fmla="*/ 2147483647 w 56"/>
              <a:gd name="T1" fmla="*/ 0 h 1"/>
              <a:gd name="T2" fmla="*/ 0 w 56"/>
              <a:gd name="T3" fmla="*/ 0 h 1"/>
              <a:gd name="T4" fmla="*/ 2147483647 w 56"/>
              <a:gd name="T5" fmla="*/ 0 h 1"/>
              <a:gd name="T6" fmla="*/ 0 60000 65536"/>
              <a:gd name="T7" fmla="*/ 0 60000 65536"/>
              <a:gd name="T8" fmla="*/ 0 60000 65536"/>
              <a:gd name="T9" fmla="*/ 0 w 56"/>
              <a:gd name="T10" fmla="*/ 0 h 1"/>
              <a:gd name="T11" fmla="*/ 56 w 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">
                <a:moveTo>
                  <a:pt x="55" y="0"/>
                </a:moveTo>
                <a:lnTo>
                  <a:pt x="0" y="0"/>
                </a:lnTo>
                <a:lnTo>
                  <a:pt x="55" y="0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55351" name="Picture 5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933440"/>
            <a:ext cx="34671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463" y="620688"/>
            <a:ext cx="8915400" cy="560388"/>
          </a:xfrm>
        </p:spPr>
        <p:txBody>
          <a:bodyPr/>
          <a:lstStyle/>
          <a:p>
            <a:r>
              <a:rPr lang="de-CH" dirty="0" err="1"/>
              <a:t>Edavarone</a:t>
            </a:r>
            <a:r>
              <a:rPr lang="de-CH" dirty="0"/>
              <a:t> (</a:t>
            </a:r>
            <a:r>
              <a:rPr lang="de-CH" dirty="0" err="1"/>
              <a:t>Radicut</a:t>
            </a:r>
            <a:r>
              <a:rPr lang="de-CH" dirty="0"/>
              <a:t>®) Lancet </a:t>
            </a:r>
            <a:r>
              <a:rPr lang="de-CH" dirty="0" err="1"/>
              <a:t>Neurology</a:t>
            </a:r>
            <a:r>
              <a:rPr lang="de-CH" dirty="0"/>
              <a:t> 2017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841C7-C8D1-4C96-9E39-E1AE21EBECBB}" type="datetime1">
              <a:rPr lang="de-CH" smtClean="0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A285F-39B9-4EB4-8ED4-C9F9E3EA2E16}" type="slidenum">
              <a:rPr lang="de-CH" smtClean="0"/>
              <a:pPr>
                <a:defRPr/>
              </a:pPr>
              <a:t>22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68023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3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463" y="764704"/>
            <a:ext cx="8915400" cy="560388"/>
          </a:xfrm>
        </p:spPr>
        <p:txBody>
          <a:bodyPr/>
          <a:lstStyle/>
          <a:p>
            <a:r>
              <a:rPr lang="de-CH" dirty="0" err="1"/>
              <a:t>Masitinib</a:t>
            </a:r>
            <a:r>
              <a:rPr lang="de-CH" dirty="0"/>
              <a:t> (vorgestellt 2017, ENCALS </a:t>
            </a:r>
            <a:r>
              <a:rPr lang="de-CH" dirty="0" err="1"/>
              <a:t>Ljubiljana</a:t>
            </a:r>
            <a:r>
              <a:rPr lang="de-CH" dirty="0"/>
              <a:t>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841C7-C8D1-4C96-9E39-E1AE21EBECBB}" type="datetime1">
              <a:rPr lang="de-CH" smtClean="0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A285F-39B9-4EB4-8ED4-C9F9E3EA2E16}" type="slidenum">
              <a:rPr lang="de-CH" smtClean="0"/>
              <a:pPr>
                <a:defRPr/>
              </a:pPr>
              <a:t>23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337336"/>
            <a:ext cx="8121352" cy="536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48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EDB-C4C5-4DF2-8782-24A60D332016}" type="datetime1">
              <a:rPr lang="de-CH" smtClean="0"/>
              <a:pPr/>
              <a:t>30.04.2020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Referent / Bereich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24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906000" cy="53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70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Antisense Technology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EDB-C4C5-4DF2-8782-24A60D332016}" type="datetime1">
              <a:rPr lang="de-CH" smtClean="0"/>
              <a:pPr/>
              <a:t>30.04.2020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Referent / Bereich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25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18" y="1433137"/>
            <a:ext cx="6815658" cy="53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09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6C5FC-8018-4AEF-98CD-F0261F33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Neue Studien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029B8E-3B30-42EA-9282-C43A9C4F9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C9Orf- Antisense</a:t>
            </a:r>
          </a:p>
          <a:p>
            <a:pPr lvl="1"/>
            <a:r>
              <a:rPr lang="de-CH" dirty="0"/>
              <a:t>Biogen</a:t>
            </a:r>
          </a:p>
          <a:p>
            <a:r>
              <a:rPr lang="de-CH" dirty="0"/>
              <a:t>ROCK- ALS</a:t>
            </a:r>
          </a:p>
          <a:p>
            <a:pPr lvl="1"/>
            <a:r>
              <a:rPr lang="de-CH" dirty="0"/>
              <a:t>EU Projekt</a:t>
            </a:r>
          </a:p>
          <a:p>
            <a:r>
              <a:rPr lang="de-CH" dirty="0"/>
              <a:t>ORARIALS</a:t>
            </a:r>
          </a:p>
          <a:p>
            <a:pPr lvl="1"/>
            <a:r>
              <a:rPr lang="de-CH" dirty="0" err="1"/>
              <a:t>Orphazyme</a:t>
            </a:r>
            <a:endParaRPr lang="de-CH" dirty="0"/>
          </a:p>
          <a:p>
            <a:r>
              <a:rPr lang="de-CH" dirty="0" err="1"/>
              <a:t>Chininsulfat</a:t>
            </a:r>
            <a:r>
              <a:rPr lang="de-CH" dirty="0"/>
              <a:t> gegen Muskelkrämpfe</a:t>
            </a:r>
          </a:p>
          <a:p>
            <a:r>
              <a:rPr lang="de-CH" dirty="0" err="1"/>
              <a:t>u.v.a.m</a:t>
            </a:r>
            <a:r>
              <a:rPr lang="de-CH" dirty="0"/>
              <a:t>…..</a:t>
            </a:r>
          </a:p>
          <a:p>
            <a:pPr lvl="1"/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31099F-1100-4F0D-BFA4-1794EA89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841C7-C8D1-4C96-9E39-E1AE21EBECBB}" type="datetime1">
              <a:rPr lang="de-CH" smtClean="0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228C61-A27A-4219-BBFB-8EC5CCDA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3FA60-B47B-4EB3-9EB5-7A63E0EA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A285F-39B9-4EB4-8ED4-C9F9E3EA2E16}" type="slidenum">
              <a:rPr lang="de-CH" smtClean="0"/>
              <a:pPr>
                <a:defRPr/>
              </a:pPr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360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D6F765-4ADF-4BD8-B255-65A831D5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841C7-C8D1-4C96-9E39-E1AE21EBECBB}" type="datetime1">
              <a:rPr lang="de-CH" smtClean="0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30F5CB-09E1-4661-B47A-AE758C68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E56F23-FC9E-47B1-BAB9-C0A15CD7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A285F-39B9-4EB4-8ED4-C9F9E3EA2E16}" type="slidenum">
              <a:rPr lang="de-CH" smtClean="0"/>
              <a:pPr>
                <a:defRPr/>
              </a:pPr>
              <a:t>27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59E5FC-7CCE-4D28-93C4-0A2FFFB67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906000" cy="7854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8967A8-8380-4111-A7C2-E0772A09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7662"/>
            <a:ext cx="9906000" cy="476969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BF0DF2C0-F287-4CC1-86F8-7718F6745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9740"/>
            <a:ext cx="28023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Showing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1-10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of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452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studies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   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studies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per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page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8608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59D8E-1C24-42FA-A3C4-6A0C8553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Symptomatische Therapie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33480A-876E-46FF-AEA5-51497901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841C7-C8D1-4C96-9E39-E1AE21EBECBB}" type="datetime1">
              <a:rPr lang="de-CH" smtClean="0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60070C-54D2-4C5E-A841-A48C87EE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6128F6-448D-41DD-B05A-8A48C0C8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A285F-39B9-4EB4-8ED4-C9F9E3EA2E16}" type="slidenum">
              <a:rPr lang="de-CH" smtClean="0"/>
              <a:pPr>
                <a:defRPr/>
              </a:pPr>
              <a:t>28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1E8070-46E4-4526-A8EE-111A3CFE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7" y="1702498"/>
            <a:ext cx="9459645" cy="388674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8E118C8-F511-4406-9D1A-3D5308E41B40}"/>
              </a:ext>
            </a:extLst>
          </p:cNvPr>
          <p:cNvSpPr/>
          <p:nvPr/>
        </p:nvSpPr>
        <p:spPr>
          <a:xfrm>
            <a:off x="1928664" y="1412776"/>
            <a:ext cx="6059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(</a:t>
            </a:r>
            <a:r>
              <a:rPr lang="de-CH" dirty="0" err="1"/>
              <a:t>Nuedexta</a:t>
            </a:r>
            <a:r>
              <a:rPr lang="de-CH" dirty="0"/>
              <a:t> = </a:t>
            </a:r>
            <a:r>
              <a:rPr lang="de-CH" dirty="0" err="1"/>
              <a:t>Dextromethorphan</a:t>
            </a:r>
            <a:r>
              <a:rPr lang="de-CH" dirty="0"/>
              <a:t> and </a:t>
            </a:r>
            <a:r>
              <a:rPr lang="de-CH" dirty="0" err="1"/>
              <a:t>Chinidin</a:t>
            </a:r>
            <a:r>
              <a:rPr lang="de-CH"/>
              <a:t>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3699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4351" y="3200400"/>
            <a:ext cx="6402785" cy="1143000"/>
          </a:xfrm>
        </p:spPr>
        <p:txBody>
          <a:bodyPr/>
          <a:lstStyle/>
          <a:p>
            <a:r>
              <a:rPr lang="en-US"/>
              <a:t>FRAGEN ?</a:t>
            </a:r>
            <a:endParaRPr lang="en-CA"/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1043915" y="1905000"/>
          <a:ext cx="2340636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85" name="Clip" r:id="rId4" imgW="2466360" imgH="5304960" progId="">
                  <p:embed/>
                </p:oleObj>
              </mc:Choice>
              <mc:Fallback>
                <p:oleObj name="Clip" r:id="rId4" imgW="2466360" imgH="5304960" progId="">
                  <p:embed/>
                  <p:pic>
                    <p:nvPicPr>
                      <p:cNvPr id="438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915" y="1905000"/>
                        <a:ext cx="2340636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edited spinal c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0" y="3330576"/>
            <a:ext cx="56959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384550" y="1627188"/>
          <a:ext cx="5530850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26" name="Image" r:id="rId5" imgW="6755556" imgH="2184127" progId="">
                  <p:embed/>
                </p:oleObj>
              </mc:Choice>
              <mc:Fallback>
                <p:oleObj name="Image" r:id="rId5" imgW="6755556" imgH="2184127" progId="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1627188"/>
                        <a:ext cx="5530850" cy="164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292600" y="1052736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/>
              <a:t>ALS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769100" y="1052736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/>
              <a:t>Normal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173017" y="1714500"/>
            <a:ext cx="464344" cy="342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Histologie</a:t>
            </a:r>
            <a:endParaRPr lang="en-US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1905000"/>
            <a:ext cx="34671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/>
              <a:t>1. Motorisches Neuron (Pyramidenbahn)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4510089"/>
            <a:ext cx="34671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/>
              <a:t>2. Motorisches Neuron (Vorderhornzelle)</a:t>
            </a:r>
          </a:p>
        </p:txBody>
      </p:sp>
    </p:spTree>
    <p:extLst>
      <p:ext uri="{BB962C8B-B14F-4D97-AF65-F5344CB8AC3E}">
        <p14:creationId xmlns:p14="http://schemas.microsoft.com/office/powerpoint/2010/main" val="675357934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4200" b="1" dirty="0"/>
              <a:t>UNSPEZIFISCHE SYMPTOME </a:t>
            </a:r>
            <a:endParaRPr lang="en-US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5938"/>
            <a:ext cx="9658350" cy="4310062"/>
          </a:xfrm>
          <a:noFill/>
        </p:spPr>
        <p:txBody>
          <a:bodyPr/>
          <a:lstStyle/>
          <a:p>
            <a:pPr>
              <a:buClr>
                <a:schemeClr val="accent1"/>
              </a:buClr>
              <a:buSzPct val="60000"/>
            </a:pPr>
            <a:r>
              <a:rPr lang="en-US" dirty="0" err="1">
                <a:hlinkClick r:id="" action="ppaction://noaction"/>
              </a:rPr>
              <a:t>Gewichtsverlust</a:t>
            </a:r>
            <a:endParaRPr lang="en-US" dirty="0"/>
          </a:p>
          <a:p>
            <a:pPr>
              <a:buClr>
                <a:schemeClr val="accent1"/>
              </a:buClr>
              <a:buSzPct val="60000"/>
            </a:pPr>
            <a:r>
              <a:rPr lang="en-US" dirty="0"/>
              <a:t>vegetative </a:t>
            </a:r>
            <a:r>
              <a:rPr lang="en-US" dirty="0" err="1"/>
              <a:t>Symptomatik</a:t>
            </a:r>
            <a:r>
              <a:rPr lang="en-US" dirty="0"/>
              <a:t> (</a:t>
            </a:r>
            <a:r>
              <a:rPr lang="en-US" dirty="0" err="1"/>
              <a:t>Schwitzen</a:t>
            </a:r>
            <a:r>
              <a:rPr lang="en-US" dirty="0"/>
              <a:t>, </a:t>
            </a:r>
            <a:r>
              <a:rPr lang="en-US" dirty="0" err="1"/>
              <a:t>Jucken</a:t>
            </a:r>
            <a:r>
              <a:rPr lang="en-US" dirty="0"/>
              <a:t>, </a:t>
            </a:r>
            <a:r>
              <a:rPr lang="en-US" dirty="0" err="1"/>
              <a:t>brennende</a:t>
            </a:r>
            <a:r>
              <a:rPr lang="en-US" dirty="0"/>
              <a:t> </a:t>
            </a:r>
            <a:r>
              <a:rPr lang="en-US" dirty="0" err="1"/>
              <a:t>Tränenflüssigkeit</a:t>
            </a:r>
            <a:r>
              <a:rPr lang="en-US" dirty="0"/>
              <a:t>)</a:t>
            </a:r>
          </a:p>
          <a:p>
            <a:pPr>
              <a:buClr>
                <a:schemeClr val="accent1"/>
              </a:buClr>
              <a:buSzPct val="60000"/>
            </a:pPr>
            <a:r>
              <a:rPr lang="en-US" dirty="0" err="1"/>
              <a:t>Parkinsonsymptome</a:t>
            </a:r>
            <a:endParaRPr lang="en-US" dirty="0"/>
          </a:p>
          <a:p>
            <a:pPr>
              <a:buClr>
                <a:schemeClr val="accent1"/>
              </a:buClr>
              <a:buSzPct val="60000"/>
            </a:pPr>
            <a:r>
              <a:rPr lang="en-US" dirty="0" err="1"/>
              <a:t>Emotionale</a:t>
            </a:r>
            <a:r>
              <a:rPr lang="en-US" dirty="0"/>
              <a:t> </a:t>
            </a:r>
            <a:r>
              <a:rPr lang="en-US" dirty="0" err="1"/>
              <a:t>Durchlässigkeit</a:t>
            </a:r>
            <a:r>
              <a:rPr lang="en-US" dirty="0"/>
              <a:t> (</a:t>
            </a:r>
            <a:r>
              <a:rPr lang="en-US" dirty="0" err="1"/>
              <a:t>Labilität</a:t>
            </a:r>
            <a:r>
              <a:rPr lang="en-US" dirty="0"/>
              <a:t>)</a:t>
            </a:r>
          </a:p>
          <a:p>
            <a:pPr>
              <a:buClr>
                <a:schemeClr val="accent1"/>
              </a:buClr>
              <a:buSzPct val="60000"/>
            </a:pPr>
            <a:r>
              <a:rPr lang="en-US" dirty="0" err="1"/>
              <a:t>Demenz</a:t>
            </a:r>
            <a:r>
              <a:rPr lang="en-US" dirty="0"/>
              <a:t> (10%), </a:t>
            </a:r>
            <a:r>
              <a:rPr lang="en-US" dirty="0" err="1"/>
              <a:t>kognitive</a:t>
            </a:r>
            <a:r>
              <a:rPr lang="en-US" dirty="0"/>
              <a:t> </a:t>
            </a:r>
            <a:r>
              <a:rPr lang="en-US" dirty="0" err="1"/>
              <a:t>Störungen</a:t>
            </a:r>
            <a:r>
              <a:rPr lang="en-US" dirty="0"/>
              <a:t> (60%)</a:t>
            </a:r>
          </a:p>
          <a:p>
            <a:pPr>
              <a:buClr>
                <a:schemeClr val="accent1"/>
              </a:buClr>
              <a:buSzPct val="60000"/>
            </a:pPr>
            <a:endParaRPr lang="en-US" dirty="0"/>
          </a:p>
          <a:p>
            <a:pPr>
              <a:buClr>
                <a:schemeClr val="accent1"/>
              </a:buClr>
              <a:buSzPct val="60000"/>
              <a:buFont typeface="Monotype Sort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769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404" y="109539"/>
            <a:ext cx="7333192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3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FAKTEN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557338"/>
            <a:ext cx="850265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Lebenszeitrisiko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Frauen 1:800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M</a:t>
            </a:r>
            <a:r>
              <a:rPr lang="en-US" sz="2400" dirty="0" err="1">
                <a:cs typeface="Arial" charset="0"/>
              </a:rPr>
              <a:t>änner</a:t>
            </a:r>
            <a:r>
              <a:rPr lang="en-US" sz="2400" dirty="0">
                <a:cs typeface="Arial" charset="0"/>
              </a:rPr>
              <a:t> 1:600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Erkrankungsgipfel</a:t>
            </a:r>
            <a:r>
              <a:rPr lang="en-US" sz="2800" dirty="0"/>
              <a:t> um das 60. </a:t>
            </a:r>
            <a:r>
              <a:rPr lang="en-US" sz="2800" dirty="0" err="1"/>
              <a:t>Lebensjahr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Sporadische</a:t>
            </a:r>
            <a:r>
              <a:rPr lang="en-US" sz="2800" dirty="0"/>
              <a:t> ALS 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Famili</a:t>
            </a:r>
            <a:r>
              <a:rPr lang="en-US" sz="2800" dirty="0" err="1">
                <a:cs typeface="Arial" charset="0"/>
              </a:rPr>
              <a:t>ä</a:t>
            </a:r>
            <a:r>
              <a:rPr lang="en-US" sz="2800" dirty="0" err="1"/>
              <a:t>re</a:t>
            </a:r>
            <a:r>
              <a:rPr lang="en-US" sz="2800" dirty="0"/>
              <a:t> ALS (5-10%)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Beginn</a:t>
            </a:r>
            <a:r>
              <a:rPr lang="en-US" sz="2800" dirty="0"/>
              <a:t>: </a:t>
            </a:r>
            <a:r>
              <a:rPr lang="en-US" sz="2800" dirty="0" err="1"/>
              <a:t>Extremitäten</a:t>
            </a:r>
            <a:r>
              <a:rPr lang="en-US" sz="2800" dirty="0"/>
              <a:t> (spinal) </a:t>
            </a:r>
            <a:r>
              <a:rPr lang="en-US" sz="2800" dirty="0" err="1"/>
              <a:t>oder</a:t>
            </a:r>
            <a:r>
              <a:rPr lang="en-US" sz="2800" dirty="0"/>
              <a:t> </a:t>
            </a:r>
            <a:r>
              <a:rPr lang="en-US" sz="2800" dirty="0" err="1"/>
              <a:t>Sprech</a:t>
            </a:r>
            <a:r>
              <a:rPr lang="en-US" sz="2800" dirty="0"/>
              <a:t>-/</a:t>
            </a:r>
            <a:r>
              <a:rPr lang="en-US" sz="2800" dirty="0" err="1"/>
              <a:t>Schluckstörung</a:t>
            </a:r>
            <a:r>
              <a:rPr lang="en-US" sz="2800" dirty="0"/>
              <a:t> (</a:t>
            </a:r>
            <a:r>
              <a:rPr lang="en-US" sz="2800" dirty="0" err="1"/>
              <a:t>bulbär</a:t>
            </a:r>
            <a:r>
              <a:rPr lang="en-US" sz="28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Neuerkrankungen</a:t>
            </a:r>
            <a:r>
              <a:rPr lang="en-US" sz="2800" dirty="0"/>
              <a:t> pro </a:t>
            </a:r>
            <a:r>
              <a:rPr lang="en-US" sz="2800" dirty="0" err="1"/>
              <a:t>Jahr</a:t>
            </a:r>
            <a:r>
              <a:rPr lang="en-US" sz="2800" dirty="0"/>
              <a:t>: 2/100000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Krankenstand</a:t>
            </a:r>
            <a:r>
              <a:rPr lang="en-US" sz="2800" dirty="0"/>
              <a:t>: 5-9/ 100000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20.000 USA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28.000 </a:t>
            </a:r>
            <a:r>
              <a:rPr lang="en-US" sz="2400" dirty="0" err="1"/>
              <a:t>Europa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970FA-A0A3-4769-8C0D-A5D298A3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692696"/>
            <a:ext cx="8915400" cy="560388"/>
          </a:xfrm>
        </p:spPr>
        <p:txBody>
          <a:bodyPr/>
          <a:lstStyle/>
          <a:p>
            <a:r>
              <a:rPr lang="de-CH" dirty="0"/>
              <a:t> Pathogenese der ALS </a:t>
            </a:r>
            <a:r>
              <a:rPr lang="de-CH" sz="1400" dirty="0"/>
              <a:t>(van Damme et al. 2017)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DED32A-760F-4600-9538-583EB318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841C7-C8D1-4C96-9E39-E1AE21EBECBB}" type="datetime1">
              <a:rPr lang="de-CH" smtClean="0"/>
              <a:pPr>
                <a:defRPr/>
              </a:pPr>
              <a:t>30.04.2020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8ABE44-9891-4333-AF18-6F4F7CC5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Referent / Bereich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F1F05E-9A29-4ED6-A12F-6B5E78D8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A285F-39B9-4EB4-8ED4-C9F9E3EA2E16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8366E6-7781-46C0-BB1E-11DCEC577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253085"/>
            <a:ext cx="9496314" cy="55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3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mouse recovery edit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578" y="1417638"/>
            <a:ext cx="6264696" cy="2563104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4796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</a:t>
            </a:r>
          </a:p>
        </p:txBody>
      </p:sp>
      <p:pic>
        <p:nvPicPr>
          <p:cNvPr id="399362" name="Picture 2" descr="C:\Users\Weber\Desktop\zebrafish_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4077072"/>
            <a:ext cx="4048612" cy="2612008"/>
          </a:xfrm>
          <a:prstGeom prst="rect">
            <a:avLst/>
          </a:prstGeom>
          <a:noFill/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313040" y="2708484"/>
            <a:ext cx="4348336" cy="3961185"/>
            <a:chOff x="1152" y="809"/>
            <a:chExt cx="3504" cy="3176"/>
          </a:xfrm>
        </p:grpSpPr>
        <p:pic>
          <p:nvPicPr>
            <p:cNvPr id="9" name="Picture 4" descr="COX2 inhibit composite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2" y="809"/>
              <a:ext cx="3481" cy="3176"/>
            </a:xfrm>
            <a:prstGeom prst="rect">
              <a:avLst/>
            </a:prstGeom>
            <a:noFill/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152" y="1006"/>
              <a:ext cx="71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u="none" dirty="0">
                  <a:solidFill>
                    <a:srgbClr val="FF0000"/>
                  </a:solidFill>
                  <a:latin typeface="Times New Roman" pitchFamily="18" charset="0"/>
                </a:rPr>
                <a:t>Control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152" y="2592"/>
              <a:ext cx="153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u="none" dirty="0">
                  <a:solidFill>
                    <a:srgbClr val="FF0000"/>
                  </a:solidFill>
                  <a:latin typeface="Times New Roman" pitchFamily="18" charset="0"/>
                </a:rPr>
                <a:t>Glutamate toxicity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928" y="2592"/>
              <a:ext cx="86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u="none" dirty="0">
                  <a:solidFill>
                    <a:srgbClr val="FF0000"/>
                  </a:solidFill>
                  <a:latin typeface="Times New Roman" pitchFamily="18" charset="0"/>
                </a:rPr>
                <a:t>Celebrex 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880" y="960"/>
              <a:ext cx="177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 u="none" dirty="0">
                  <a:solidFill>
                    <a:srgbClr val="FF0000"/>
                  </a:solidFill>
                  <a:latin typeface="Times New Roman" pitchFamily="18" charset="0"/>
                </a:rPr>
                <a:t>Celebrex +Glutamate toxicity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Krankheitsmodelle zur Erforschung der ALS</a:t>
            </a:r>
          </a:p>
        </p:txBody>
      </p:sp>
    </p:spTree>
    <p:extLst>
      <p:ext uri="{BB962C8B-B14F-4D97-AF65-F5344CB8AC3E}">
        <p14:creationId xmlns:p14="http://schemas.microsoft.com/office/powerpoint/2010/main" val="40147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F79B-E1E0-49AE-90DF-C5FE8648D950}" type="datetime1">
              <a:rPr lang="de-CH" smtClean="0"/>
              <a:pPr/>
              <a:t>30.04.2020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Referent / Bereich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8184-A5EE-42BF-9C9A-83BFC6C1979E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584" y="1363678"/>
            <a:ext cx="8068237" cy="549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748724"/>
      </p:ext>
    </p:extLst>
  </p:cSld>
  <p:clrMapOvr>
    <a:masterClrMapping/>
  </p:clrMapOvr>
</p:sld>
</file>

<file path=ppt/theme/theme1.xml><?xml version="1.0" encoding="utf-8"?>
<a:theme xmlns:a="http://schemas.openxmlformats.org/drawingml/2006/main" name="KSSG">
  <a:themeElements>
    <a:clrScheme name="KSSG Verbun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F0000"/>
      </a:accent1>
      <a:accent2>
        <a:srgbClr val="EE7B00"/>
      </a:accent2>
      <a:accent3>
        <a:srgbClr val="ECC606"/>
      </a:accent3>
      <a:accent4>
        <a:srgbClr val="77AD1C"/>
      </a:accent4>
      <a:accent5>
        <a:srgbClr val="0069AC"/>
      </a:accent5>
      <a:accent6>
        <a:srgbClr val="00532A"/>
      </a:accent6>
      <a:hlink>
        <a:srgbClr val="0F6FC6"/>
      </a:hlink>
      <a:folHlink>
        <a:srgbClr val="A9AAAC"/>
      </a:folHlink>
    </a:clrScheme>
    <a:fontScheme name="KSSG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SSG">
  <a:themeElements>
    <a:clrScheme name="KSSG Verbun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F0000"/>
      </a:accent1>
      <a:accent2>
        <a:srgbClr val="EE7B00"/>
      </a:accent2>
      <a:accent3>
        <a:srgbClr val="ECC606"/>
      </a:accent3>
      <a:accent4>
        <a:srgbClr val="77AD1C"/>
      </a:accent4>
      <a:accent5>
        <a:srgbClr val="0069AC"/>
      </a:accent5>
      <a:accent6>
        <a:srgbClr val="00532A"/>
      </a:accent6>
      <a:hlink>
        <a:srgbClr val="0F6FC6"/>
      </a:hlink>
      <a:folHlink>
        <a:srgbClr val="A9AAAC"/>
      </a:folHlink>
    </a:clrScheme>
    <a:fontScheme name="KSSG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SSG">
  <a:themeElements>
    <a:clrScheme name="KSSG Verbun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F0000"/>
      </a:accent1>
      <a:accent2>
        <a:srgbClr val="EE7B00"/>
      </a:accent2>
      <a:accent3>
        <a:srgbClr val="ECC606"/>
      </a:accent3>
      <a:accent4>
        <a:srgbClr val="77AD1C"/>
      </a:accent4>
      <a:accent5>
        <a:srgbClr val="0069AC"/>
      </a:accent5>
      <a:accent6>
        <a:srgbClr val="00532A"/>
      </a:accent6>
      <a:hlink>
        <a:srgbClr val="0F6FC6"/>
      </a:hlink>
      <a:folHlink>
        <a:srgbClr val="A9AAAC"/>
      </a:folHlink>
    </a:clrScheme>
    <a:fontScheme name="KSSG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KSSG Verbun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F0000"/>
      </a:accent1>
      <a:accent2>
        <a:srgbClr val="EE7B00"/>
      </a:accent2>
      <a:accent3>
        <a:srgbClr val="ECC606"/>
      </a:accent3>
      <a:accent4>
        <a:srgbClr val="77AD1C"/>
      </a:accent4>
      <a:accent5>
        <a:srgbClr val="0069AC"/>
      </a:accent5>
      <a:accent6>
        <a:srgbClr val="00532A"/>
      </a:accent6>
      <a:hlink>
        <a:srgbClr val="0F6FC6"/>
      </a:hlink>
      <a:folHlink>
        <a:srgbClr val="A9AAAC"/>
      </a:folHlink>
    </a:clrScheme>
    <a:fontScheme name="KSSG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KSSG Verbun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F0000"/>
      </a:accent1>
      <a:accent2>
        <a:srgbClr val="EE7B00"/>
      </a:accent2>
      <a:accent3>
        <a:srgbClr val="ECC606"/>
      </a:accent3>
      <a:accent4>
        <a:srgbClr val="77AD1C"/>
      </a:accent4>
      <a:accent5>
        <a:srgbClr val="0069AC"/>
      </a:accent5>
      <a:accent6>
        <a:srgbClr val="00532A"/>
      </a:accent6>
      <a:hlink>
        <a:srgbClr val="0F6FC6"/>
      </a:hlink>
      <a:folHlink>
        <a:srgbClr val="A9AAAC"/>
      </a:folHlink>
    </a:clrScheme>
    <a:fontScheme name="KSSG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Beschreibung xmlns="05ABEB49-07D8-4FD8-A733-6A7AFBD2FBF0" xsi:nil="true"/>
    <Status xmlns="e580d4e9-d4c9-4679-8da2-e06fe329e51b">1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9B8898CA219D4AB8076183F306845E" ma:contentTypeVersion="8" ma:contentTypeDescription="Ein neues Dokument erstellen." ma:contentTypeScope="" ma:versionID="16db7824021af15b4cd37ee814c235d0">
  <xsd:schema xmlns:xsd="http://www.w3.org/2001/XMLSchema" xmlns:p="http://schemas.microsoft.com/office/2006/metadata/properties" xmlns:ns2="05ABEB49-07D8-4FD8-A733-6A7AFBD2FBF0" xmlns:ns4="e580d4e9-d4c9-4679-8da2-e06fe329e51b" targetNamespace="http://schemas.microsoft.com/office/2006/metadata/properties" ma:root="true" ma:fieldsID="76b9c9f3b144a1c3ac2c31b0ce78517d" ns2:_="" ns4:_="">
    <xsd:import namespace="05ABEB49-07D8-4FD8-A733-6A7AFBD2FBF0"/>
    <xsd:import namespace="e580d4e9-d4c9-4679-8da2-e06fe329e51b"/>
    <xsd:element name="properties">
      <xsd:complexType>
        <xsd:sequence>
          <xsd:element name="documentManagement">
            <xsd:complexType>
              <xsd:all>
                <xsd:element ref="ns2:Beschreibung" minOccurs="0"/>
                <xsd:element ref="ns4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5ABEB49-07D8-4FD8-A733-6A7AFBD2FBF0" elementFormDefault="qualified">
    <xsd:import namespace="http://schemas.microsoft.com/office/2006/documentManagement/types"/>
    <xsd:element name="Beschreibung" ma:index="8" nillable="true" ma:displayName="Beschreibung" ma:description="Beschreibung des Inhaltes resp. der Änderung" ma:internalName="Beschreibung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e580d4e9-d4c9-4679-8da2-e06fe329e51b" elementFormDefault="qualified">
    <xsd:import namespace="http://schemas.microsoft.com/office/2006/documentManagement/types"/>
    <xsd:element name="Status" ma:index="12" nillable="true" ma:displayName="Status" ma:list="{dcef0392-148a-4094-bb6f-b108c52ed3fe}" ma:internalName="Status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51B433-4B88-4551-A04D-3971934749B1}">
  <ds:schemaRefs>
    <ds:schemaRef ds:uri="05ABEB49-07D8-4FD8-A733-6A7AFBD2FBF0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580d4e9-d4c9-4679-8da2-e06fe329e51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6BF7FE-0ACF-47C3-85EA-E0F15783A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BEB49-07D8-4FD8-A733-6A7AFBD2FBF0"/>
    <ds:schemaRef ds:uri="e580d4e9-d4c9-4679-8da2-e06fe329e51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A04FDFC-BF7C-4374-AA4C-AF1A0945D4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A4-Papier (210 x 297 mm)</PresentationFormat>
  <Paragraphs>145</Paragraphs>
  <Slides>29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40" baseType="lpstr">
      <vt:lpstr>Arial</vt:lpstr>
      <vt:lpstr>Book Antiqua</vt:lpstr>
      <vt:lpstr>Monotype Sorts</vt:lpstr>
      <vt:lpstr>Source Sans Pro</vt:lpstr>
      <vt:lpstr>Times New Roman</vt:lpstr>
      <vt:lpstr>Wingdings</vt:lpstr>
      <vt:lpstr>KSSG</vt:lpstr>
      <vt:lpstr>1_KSSG</vt:lpstr>
      <vt:lpstr>2_KSSG</vt:lpstr>
      <vt:lpstr>Image</vt:lpstr>
      <vt:lpstr>Clip</vt:lpstr>
      <vt:lpstr>        Amyotrophe Lateralsklerose: Neues aus der Forschung   Prof. Dr. Markus Weber  Mark  8. Schweizer ALS Tag, Zürich - Regensdorf 9. November 2018 </vt:lpstr>
      <vt:lpstr>DAS MOTORISCHE SYSTEM</vt:lpstr>
      <vt:lpstr>Histologie</vt:lpstr>
      <vt:lpstr>UNSPEZIFISCHE SYMPTOME </vt:lpstr>
      <vt:lpstr>PowerPoint-Präsentation</vt:lpstr>
      <vt:lpstr>FAKTEN</vt:lpstr>
      <vt:lpstr> Pathogenese der ALS (van Damme et al. 2017)</vt:lpstr>
      <vt:lpstr>Krankheitsmodelle zur Erforschung der ALS</vt:lpstr>
      <vt:lpstr>PowerPoint-Präsentation</vt:lpstr>
      <vt:lpstr>PowerPoint-Präsentation</vt:lpstr>
      <vt:lpstr>Wo stehen wir heute in der Forschung?</vt:lpstr>
      <vt:lpstr>Was sind die Herausforderung bei der Entwicklung neuer Medikamente ?</vt:lpstr>
      <vt:lpstr>Biomarker</vt:lpstr>
      <vt:lpstr>PowerPoint-Präsentation</vt:lpstr>
      <vt:lpstr>MUNIX: Training und Qualitätskontrolle</vt:lpstr>
      <vt:lpstr>PowerPoint-Präsentation</vt:lpstr>
      <vt:lpstr>PowerPoint-Präsentation</vt:lpstr>
      <vt:lpstr>PowerPoint-Präsentation</vt:lpstr>
      <vt:lpstr>Neurofilamente im Nervenwasser und Blut: Vorhersage des Krankeitsbeginns bei Genträgern  (Benatar et.al. Ann Neurol 2018)</vt:lpstr>
      <vt:lpstr>PowerPoint-Präsentation</vt:lpstr>
      <vt:lpstr>Wirkung von Rilutek (Lacomblez et al.Lancet 1996) </vt:lpstr>
      <vt:lpstr>Edavarone (Radicut®) Lancet Neurology 2017</vt:lpstr>
      <vt:lpstr>Masitinib (vorgestellt 2017, ENCALS Ljubiljana)</vt:lpstr>
      <vt:lpstr>PowerPoint-Präsentation</vt:lpstr>
      <vt:lpstr>Antisense Technology</vt:lpstr>
      <vt:lpstr>Neue Studien</vt:lpstr>
      <vt:lpstr>PowerPoint-Präsentation</vt:lpstr>
      <vt:lpstr>Symptomatische Therapie</vt:lpstr>
      <vt:lpstr>FRAGEN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Weber Markus HCARE-KSSG-MUSKEL</dc:creator>
  <cp:lastModifiedBy>Tabea Weber | Verein ALS Schweiz</cp:lastModifiedBy>
  <cp:revision>490</cp:revision>
  <cp:lastPrinted>2017-02-14T08:29:05Z</cp:lastPrinted>
  <dcterms:created xsi:type="dcterms:W3CDTF">2008-04-11T07:27:50Z</dcterms:created>
  <dcterms:modified xsi:type="dcterms:W3CDTF">2020-04-30T09:47:16Z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0x0101005D9B8898CA219D4AB8076183F306845E</vt:lpwstr>
  </property>
</Properties>
</file>