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8" r:id="rId1"/>
  </p:sldMasterIdLst>
  <p:notesMasterIdLst>
    <p:notesMasterId r:id="rId29"/>
  </p:notesMasterIdLst>
  <p:handoutMasterIdLst>
    <p:handoutMasterId r:id="rId30"/>
  </p:handoutMasterIdLst>
  <p:sldIdLst>
    <p:sldId id="638" r:id="rId2"/>
    <p:sldId id="637" r:id="rId3"/>
    <p:sldId id="723" r:id="rId4"/>
    <p:sldId id="724" r:id="rId5"/>
    <p:sldId id="726" r:id="rId6"/>
    <p:sldId id="728" r:id="rId7"/>
    <p:sldId id="729" r:id="rId8"/>
    <p:sldId id="727" r:id="rId9"/>
    <p:sldId id="363" r:id="rId10"/>
    <p:sldId id="367" r:id="rId11"/>
    <p:sldId id="374" r:id="rId12"/>
    <p:sldId id="731" r:id="rId13"/>
    <p:sldId id="730" r:id="rId14"/>
    <p:sldId id="382" r:id="rId15"/>
    <p:sldId id="725" r:id="rId16"/>
    <p:sldId id="737" r:id="rId17"/>
    <p:sldId id="615" r:id="rId18"/>
    <p:sldId id="526" r:id="rId19"/>
    <p:sldId id="616" r:id="rId20"/>
    <p:sldId id="734" r:id="rId21"/>
    <p:sldId id="735" r:id="rId22"/>
    <p:sldId id="264" r:id="rId23"/>
    <p:sldId id="289" r:id="rId24"/>
    <p:sldId id="280" r:id="rId25"/>
    <p:sldId id="736" r:id="rId26"/>
    <p:sldId id="293" r:id="rId27"/>
    <p:sldId id="281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C"/>
    <a:srgbClr val="E1DCEC"/>
    <a:srgbClr val="D6D5A9"/>
    <a:srgbClr val="F0F2C5"/>
    <a:srgbClr val="E7E7BA"/>
    <a:srgbClr val="FFFED6"/>
    <a:srgbClr val="E3E3B7"/>
    <a:srgbClr val="F1F2C8"/>
    <a:srgbClr val="79784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0"/>
    <p:restoredTop sz="94618"/>
  </p:normalViewPr>
  <p:slideViewPr>
    <p:cSldViewPr>
      <p:cViewPr varScale="1">
        <p:scale>
          <a:sx n="62" d="100"/>
          <a:sy n="62" d="100"/>
        </p:scale>
        <p:origin x="10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76" d="100"/>
        <a:sy n="76" d="100"/>
      </p:scale>
      <p:origin x="0" y="10496"/>
    </p:cViewPr>
  </p:sorterViewPr>
  <p:notesViewPr>
    <p:cSldViewPr>
      <p:cViewPr varScale="1">
        <p:scale>
          <a:sx n="89" d="100"/>
          <a:sy n="89" d="100"/>
        </p:scale>
        <p:origin x="-27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F64637-8B67-F24E-8E6C-500781559DD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6AE9B-8C09-5A41-950A-E4C0D9015F34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DC19D-60B7-884B-8D5D-5D24FBA10522}" type="slidenum">
              <a:rPr lang="de-CH"/>
              <a:pPr/>
              <a:t>9</a:t>
            </a:fld>
            <a:endParaRPr lang="de-CH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9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04105-5B35-7E42-8AFA-A47EDE833DF7}" type="slidenum">
              <a:rPr lang="de-CH"/>
              <a:pPr/>
              <a:t>10</a:t>
            </a:fld>
            <a:endParaRPr lang="de-CH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66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C6086-D55F-0D4B-93ED-AA091D0EEAEA}" type="slidenum">
              <a:rPr lang="de-CH"/>
              <a:pPr/>
              <a:t>11</a:t>
            </a:fld>
            <a:endParaRPr lang="de-CH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414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C6086-D55F-0D4B-93ED-AA091D0EEAEA}" type="slidenum">
              <a:rPr lang="de-CH"/>
              <a:pPr/>
              <a:t>14</a:t>
            </a:fld>
            <a:endParaRPr lang="de-CH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18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See also </a:t>
            </a:r>
            <a:r>
              <a:rPr lang="de-DE" dirty="0" err="1"/>
              <a:t>Baile</a:t>
            </a:r>
            <a:r>
              <a:rPr lang="de-DE" dirty="0"/>
              <a:t>, 2000: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 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course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illness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?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◆  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does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illness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?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◆  Can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describe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person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—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today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?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◆  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wishes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future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?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◆  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?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◆  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not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?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AF8F9-1A12-C342-933D-5CEEC162245D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10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72BCD-235E-8346-9F3B-F23C08122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2E1CAC-A2E4-7142-97DB-02F54D8A3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FDF160-4F05-B54E-9000-466258A2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11DB10-C8F4-A946-BE16-78FCEBA9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6E863C-2F4C-234B-B143-1438D3DB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FF57-964F-D34A-AFBF-B7B3440C14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2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E3AF9-0414-2D4F-9421-2EF9A580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7570E0-4673-1D44-8CB1-D6BC05D7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B43452-4F66-714B-ADC7-753E7831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3BCF4A-A350-844A-8B6F-3577E631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7AE3-99EB-1445-A14E-F35B2C5E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ACE4-28E9-194A-B3AD-87C0AAADC14C}" type="slidenum">
              <a:rPr lang="de-CH" altLang="de-DE" smtClean="0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7471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F76E7E5-1BF9-604F-A819-26ED16345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07F1FE-7933-ED41-9953-1B48D24FF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16A7C-184D-0947-BABE-E43AC4D0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4B36C-31D2-534F-B88D-5A9935E1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738B0-3326-554F-B491-161F0892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999-2DEE-6142-B167-24C1F82C0608}" type="slidenum">
              <a:rPr lang="de-CH" altLang="de-DE" smtClean="0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7277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latinLnBrk="0" hangingPunct="1"/>
            <a:r>
              <a:rPr lang="de-CH" dirty="0"/>
              <a:t>TITEL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 hasCustomPrompt="1"/>
          </p:nvPr>
        </p:nvSpPr>
        <p:spPr>
          <a:xfrm>
            <a:off x="609600" y="1508787"/>
            <a:ext cx="8153400" cy="4368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err="1"/>
              <a:t>Mastertext</a:t>
            </a:r>
            <a:endParaRPr lang="en-US" dirty="0"/>
          </a:p>
          <a:p>
            <a:pPr lvl="1" eaLnBrk="1" latinLnBrk="0" hangingPunct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 eaLnBrk="1" latinLnBrk="0" hangingPunct="1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 eaLnBrk="1" latinLnBrk="0" hangingPunct="1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 eaLnBrk="1" latinLnBrk="0" hangingPunct="1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73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A8982-DFCF-9148-9CA0-44893F6E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94B386-FBF1-4D45-A92C-BA6C8F83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06D299-C16B-2A4D-A792-762D7971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41B140-457D-6042-AE4E-FF540EB0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BE5A9C-2BBC-1D4B-B86A-1958853F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F50-C295-5049-8DA3-164CE11C4DA9}" type="slidenum">
              <a:rPr lang="de-CH" altLang="de-DE" smtClean="0"/>
              <a:pPr/>
              <a:t>‹Nr.›</a:t>
            </a:fld>
            <a:endParaRPr lang="de-CH" altLang="de-DE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46FFE3B-0E5A-BB46-9B9F-DCE5719D4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0"/>
            <a:ext cx="1871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37EA8-EA4E-714E-B093-03DC1E15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0877CA-09C3-1048-B584-0784BE11F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02FE5-E632-D14B-8899-58AAAFB0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9D5A2-0729-0F48-9092-BBBA7325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C990D6-F2D5-4747-9156-1AAA163E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6373-3CDF-D84A-81E0-9075E010D6BA}" type="slidenum">
              <a:rPr lang="de-CH" altLang="de-DE" smtClean="0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573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F8E9B-AD02-924D-97F5-A1CDC4E7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87346-B890-3E41-9A57-9390F4240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387AFB-A33E-D445-9FF0-57122A3AA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1ED56A-018A-DF4E-A1C5-952AF510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73CF59-1971-2340-8675-673FDFF9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43188C-CDDD-8648-B194-14612702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A605-CC91-1643-8F9A-7647012B9778}" type="slidenum">
              <a:rPr lang="de-CH" altLang="de-DE" smtClean="0"/>
              <a:pPr/>
              <a:t>‹Nr.›</a:t>
            </a:fld>
            <a:endParaRPr lang="de-CH" altLang="de-D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379B151-3AE4-5343-A65A-0768CD2D19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0"/>
            <a:ext cx="1871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0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8E5D6-4375-E940-B743-7E661BDC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AA499C-DB14-F048-B092-297F8285D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BC2184-9B9B-AE47-B951-357E2D7D3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43C320-6121-B543-A8AE-47046BAD2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5DD514-D86F-5B49-88C6-A6E4FDF01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CCE2DF-7481-DD43-B47B-8F8A3443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FEACB5-1B2F-1E46-87DC-1977137F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8B854F-604E-D54E-ACD8-9BFE5138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8410-F888-F640-B026-DB81074CC272}" type="slidenum">
              <a:rPr lang="de-CH" altLang="de-DE" smtClean="0"/>
              <a:pPr/>
              <a:t>‹Nr.›</a:t>
            </a:fld>
            <a:endParaRPr lang="de-CH" altLang="de-DE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AA999C3-8208-164A-9C28-1E5BD30D6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0"/>
            <a:ext cx="1871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7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39C4-FCF5-3A47-9BD5-2E0A217F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36B1ED-6769-624B-9704-AA27407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1385E0-91E9-F645-8869-97D1D0A7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3C799-321C-A44F-8AD6-1F2E0E73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64FA-132C-AE41-8C43-514130F23BCB}" type="slidenum">
              <a:rPr lang="de-CH" altLang="de-DE" smtClean="0"/>
              <a:pPr/>
              <a:t>‹Nr.›</a:t>
            </a:fld>
            <a:endParaRPr lang="de-CH" altLang="de-DE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D4F7939-FAE5-CB4B-B548-BAD8B339B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0"/>
            <a:ext cx="1871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8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72ADAE-FEE4-D847-9E3E-C18D66E0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E5BB3-8E3E-E449-9070-CD8EA3C8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432A5E-555B-5D40-859E-2351ABF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757-F590-764D-B8C7-362AD2C87E2B}" type="slidenum">
              <a:rPr lang="de-CH" altLang="de-DE" smtClean="0"/>
              <a:pPr/>
              <a:t>‹Nr.›</a:t>
            </a:fld>
            <a:endParaRPr lang="de-CH" altLang="de-DE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CA2F5CF-EC44-5C46-BE74-62C2ECA5A9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0"/>
            <a:ext cx="1871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45B94-3C2A-A04E-BA14-A3B4014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0DD663-DED3-7549-9D6C-63B22DCF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6EDC37-8B7C-6B4D-B655-475AE9DA9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9A09DA-50DC-D149-8632-88AEFBC8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424960-EF7A-4B40-A621-CAAB5873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8E0FFE-AF12-954E-837C-269F8F7A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6373-3CDF-D84A-81E0-9075E010D6BA}" type="slidenum">
              <a:rPr lang="de-CH" altLang="de-DE" smtClean="0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3004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96CA8-8499-B644-A569-077F485F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19F7AB-9F15-4445-9ADA-BEA026734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2485DC-928A-CF4E-99F5-9A62022D1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A074EA-22D5-0B45-B8B9-0B7DC302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398310-9CD6-8D4B-9517-39112780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BAA37E-A96A-4F4E-8907-DB89FC0D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6373-3CDF-D84A-81E0-9075E010D6BA}" type="slidenum">
              <a:rPr lang="de-CH" altLang="de-DE" smtClean="0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840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7D4C28-AA72-B04B-A3E5-73C3D597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DBB92D-AB0D-1D4D-8D4B-8B8CCCE8B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E58C3-60D4-684D-A87F-07C6841AA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F394-4F17-4841-8499-B3C545F569C3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847D71-AE44-5B4A-A1FB-E4084ED29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010176-831D-0C47-9E2E-C346941E6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B6373-3CDF-D84A-81E0-9075E010D6BA}" type="slidenum">
              <a:rPr lang="de-CH" altLang="de-DE" smtClean="0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6322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41D1-BCEB-1343-A7B9-3C65E702C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263837"/>
            <a:ext cx="5076293" cy="2093618"/>
          </a:xfrm>
        </p:spPr>
        <p:txBody>
          <a:bodyPr anchor="t">
            <a:noAutofit/>
          </a:bodyPr>
          <a:lstStyle/>
          <a:p>
            <a:pPr algn="l">
              <a:lnSpc>
                <a:spcPts val="4060"/>
              </a:lnSpc>
              <a:defRPr/>
            </a:pPr>
            <a:r>
              <a:rPr lang="de-CH" sz="2800" b="0" dirty="0">
                <a:solidFill>
                  <a:schemeClr val="accent2">
                    <a:lumMod val="75000"/>
                  </a:schemeClr>
                </a:solidFill>
              </a:rPr>
              <a:t>Mit ALS-Betroffenen über das Lebensende sprechen</a:t>
            </a:r>
            <a:br>
              <a:rPr lang="de-CH" sz="28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2800" dirty="0">
                <a:solidFill>
                  <a:schemeClr val="accent2">
                    <a:lumMod val="75000"/>
                  </a:schemeClr>
                </a:solidFill>
              </a:rPr>
              <a:t>Ausgesprochenes und Unausgesprochenes</a:t>
            </a:r>
            <a:endParaRPr lang="de-DE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53EF3A-8267-CB48-995F-C91C3767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4778538"/>
            <a:ext cx="8206680" cy="184482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CH" sz="2400" dirty="0">
                <a:solidFill>
                  <a:srgbClr val="002060"/>
                </a:solidFill>
              </a:rPr>
              <a:t>Heike </a:t>
            </a:r>
            <a:r>
              <a:rPr lang="de-CH" sz="2400" dirty="0" err="1">
                <a:solidFill>
                  <a:srgbClr val="002060"/>
                </a:solidFill>
              </a:rPr>
              <a:t>Gudat</a:t>
            </a:r>
            <a:endParaRPr lang="de-CH" sz="240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de-CH" sz="2400" dirty="0">
                <a:solidFill>
                  <a:srgbClr val="002060"/>
                </a:solidFill>
              </a:rPr>
              <a:t>HOSPIZ IM PARK, Arlesheim</a:t>
            </a:r>
          </a:p>
          <a:p>
            <a:pPr algn="l">
              <a:defRPr/>
            </a:pPr>
            <a:endParaRPr lang="de-CH" sz="2400" dirty="0">
              <a:solidFill>
                <a:srgbClr val="002060"/>
              </a:solidFill>
            </a:endParaRPr>
          </a:p>
          <a:p>
            <a:pPr algn="l"/>
            <a:r>
              <a:rPr lang="de-CH" altLang="de-DE" sz="2400" dirty="0">
                <a:solidFill>
                  <a:srgbClr val="002060"/>
                </a:solidFill>
              </a:rPr>
              <a:t>ALS-Netzwerktreffen Region Basel, 16.9.2020</a:t>
            </a:r>
          </a:p>
          <a:p>
            <a:pPr algn="l"/>
            <a:endParaRPr lang="de-DE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5A03-3BD2-6945-B236-778D6534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63" y="260647"/>
            <a:ext cx="3280070" cy="1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FADB99-3249-354B-9FE0-D53491CA3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92" y="2263837"/>
            <a:ext cx="2939430" cy="20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376" y="2276873"/>
            <a:ext cx="5863993" cy="2698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CH" dirty="0">
                <a:latin typeface="Arial"/>
                <a:cs typeface="Arial"/>
              </a:rPr>
              <a:t>Unspezifisch und radikal</a:t>
            </a:r>
          </a:p>
          <a:p>
            <a:pPr>
              <a:buNone/>
            </a:pPr>
            <a:r>
              <a:rPr lang="de-CH" dirty="0">
                <a:latin typeface="Arial"/>
                <a:cs typeface="Arial"/>
              </a:rPr>
              <a:t>„Treatment of last </a:t>
            </a:r>
            <a:r>
              <a:rPr lang="de-CH" dirty="0" err="1">
                <a:latin typeface="Arial"/>
                <a:cs typeface="Arial"/>
              </a:rPr>
              <a:t>resort</a:t>
            </a:r>
            <a:r>
              <a:rPr lang="de-CH" dirty="0">
                <a:latin typeface="Arial"/>
                <a:cs typeface="Arial"/>
              </a:rPr>
              <a:t>“</a:t>
            </a:r>
          </a:p>
          <a:p>
            <a:pPr>
              <a:buNone/>
            </a:pPr>
            <a:endParaRPr lang="de-CH" sz="2000" dirty="0">
              <a:latin typeface="Arial"/>
              <a:cs typeface="Arial"/>
            </a:endParaRPr>
          </a:p>
          <a:p>
            <a:pPr>
              <a:buNone/>
            </a:pPr>
            <a:endParaRPr lang="de-CH" dirty="0">
              <a:latin typeface="Arial"/>
              <a:cs typeface="Arial"/>
            </a:endParaRPr>
          </a:p>
          <a:p>
            <a:pPr>
              <a:buNone/>
            </a:pPr>
            <a:r>
              <a:rPr lang="de-CH" dirty="0">
                <a:latin typeface="Arial"/>
                <a:cs typeface="Arial"/>
              </a:rPr>
              <a:t>Abbruch der Kommunikation</a:t>
            </a:r>
          </a:p>
          <a:p>
            <a:pPr>
              <a:buNone/>
            </a:pPr>
            <a:r>
              <a:rPr lang="de-CH" dirty="0">
                <a:latin typeface="Arial"/>
                <a:cs typeface="Arial"/>
              </a:rPr>
              <a:t>„Sozialer Tod “</a:t>
            </a:r>
            <a:endParaRPr lang="de-CH" sz="1600" b="1" dirty="0">
              <a:latin typeface="Arial"/>
              <a:cs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347" y="2276872"/>
            <a:ext cx="2698454" cy="269845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8376" y="805457"/>
            <a:ext cx="810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Warum ist die Sedierung am Lebensende</a:t>
            </a:r>
          </a:p>
          <a:p>
            <a:r>
              <a:rPr lang="de-CH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so eine einschneidende Massnahme?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271B2-B5D6-3746-9718-B948F45B060D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AEB541-F7D2-A046-A2DF-25C74E51F864}"/>
              </a:ext>
            </a:extLst>
          </p:cNvPr>
          <p:cNvSpPr txBox="1"/>
          <p:nvPr/>
        </p:nvSpPr>
        <p:spPr>
          <a:xfrm>
            <a:off x="565188" y="5557876"/>
            <a:ext cx="810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C00000"/>
                </a:solidFill>
                <a:latin typeface="Arial"/>
                <a:cs typeface="Arial"/>
              </a:rPr>
              <a:t>Der „soziale Tod“ wird manchmal als einschneidender erlebt als der eigentliche Tod</a:t>
            </a:r>
          </a:p>
        </p:txBody>
      </p:sp>
    </p:spTree>
    <p:extLst>
      <p:ext uri="{BB962C8B-B14F-4D97-AF65-F5344CB8AC3E}">
        <p14:creationId xmlns:p14="http://schemas.microsoft.com/office/powerpoint/2010/main" val="8258367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8560" y="620688"/>
            <a:ext cx="8369701" cy="914400"/>
          </a:xfrm>
        </p:spPr>
        <p:txBody>
          <a:bodyPr>
            <a:noAutofit/>
          </a:bodyPr>
          <a:lstStyle/>
          <a:p>
            <a:pPr algn="l"/>
            <a:r>
              <a:rPr lang="de-CH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Sedieren am Lebensende</a:t>
            </a:r>
            <a:br>
              <a:rPr lang="de-CH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b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Wie ich informieren kann</a:t>
            </a:r>
            <a:endParaRPr lang="de-CH" sz="3200" b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560" y="1844824"/>
            <a:ext cx="8131443" cy="4824536"/>
          </a:xfrm>
        </p:spPr>
        <p:txBody>
          <a:bodyPr>
            <a:noAutofit/>
          </a:bodyPr>
          <a:lstStyle/>
          <a:p>
            <a:r>
              <a:rPr lang="de-CH" sz="2400" b="1" dirty="0">
                <a:latin typeface="Arial"/>
                <a:cs typeface="Arial"/>
              </a:rPr>
              <a:t>Legal</a:t>
            </a:r>
          </a:p>
          <a:p>
            <a:r>
              <a:rPr lang="de-CH" sz="2400" dirty="0">
                <a:latin typeface="Arial"/>
                <a:cs typeface="Arial"/>
              </a:rPr>
              <a:t>Für die </a:t>
            </a:r>
            <a:r>
              <a:rPr lang="de-CH" sz="2400" b="1" dirty="0">
                <a:latin typeface="Arial"/>
                <a:cs typeface="Arial"/>
              </a:rPr>
              <a:t>letzten Tage</a:t>
            </a:r>
          </a:p>
          <a:p>
            <a:r>
              <a:rPr lang="de-CH" sz="2400" dirty="0">
                <a:latin typeface="Arial"/>
                <a:cs typeface="Arial"/>
              </a:rPr>
              <a:t>Patient kann wünschen, aber </a:t>
            </a:r>
            <a:r>
              <a:rPr lang="de-CH" sz="2400" b="1" dirty="0">
                <a:latin typeface="Arial"/>
                <a:cs typeface="Arial"/>
              </a:rPr>
              <a:t>Entscheidung</a:t>
            </a:r>
            <a:r>
              <a:rPr lang="de-CH" sz="2400" dirty="0">
                <a:latin typeface="Arial"/>
                <a:cs typeface="Arial"/>
              </a:rPr>
              <a:t> zum Start liegt bei Fachpersonen</a:t>
            </a:r>
          </a:p>
          <a:p>
            <a:r>
              <a:rPr lang="de-CH" sz="2400" b="1" dirty="0">
                <a:latin typeface="Arial"/>
                <a:cs typeface="Arial"/>
              </a:rPr>
              <a:t>Nur in Institution</a:t>
            </a:r>
            <a:r>
              <a:rPr lang="de-CH" sz="2400" dirty="0">
                <a:latin typeface="Arial"/>
                <a:cs typeface="Arial"/>
              </a:rPr>
              <a:t>, nicht ab 1. Tag</a:t>
            </a:r>
            <a:br>
              <a:rPr lang="de-CH" sz="2400" dirty="0">
                <a:latin typeface="Arial"/>
                <a:cs typeface="Arial"/>
              </a:rPr>
            </a:br>
            <a:r>
              <a:rPr lang="de-CH" sz="2400" dirty="0">
                <a:latin typeface="Arial"/>
                <a:cs typeface="Arial"/>
              </a:rPr>
              <a:t>(alles andere weckt unerfüllbare Wünsche!)</a:t>
            </a:r>
          </a:p>
          <a:p>
            <a:r>
              <a:rPr lang="de-CH" sz="2400" b="1" dirty="0">
                <a:latin typeface="Arial"/>
                <a:cs typeface="Arial"/>
              </a:rPr>
              <a:t>Sehr tiefer Schlaf</a:t>
            </a:r>
            <a:r>
              <a:rPr lang="de-CH" sz="2400" dirty="0">
                <a:latin typeface="Arial"/>
                <a:cs typeface="Arial"/>
              </a:rPr>
              <a:t>, keine Aufwachversuche</a:t>
            </a:r>
          </a:p>
          <a:p>
            <a:r>
              <a:rPr lang="de-CH" sz="2400" b="1" dirty="0">
                <a:latin typeface="Arial"/>
                <a:cs typeface="Arial"/>
              </a:rPr>
              <a:t>Angehörige</a:t>
            </a:r>
            <a:r>
              <a:rPr lang="de-CH" sz="2400" dirty="0">
                <a:latin typeface="Arial"/>
                <a:cs typeface="Arial"/>
              </a:rPr>
              <a:t> müssen sich verabschieden können und werden begleitet</a:t>
            </a:r>
          </a:p>
          <a:p>
            <a:r>
              <a:rPr lang="de-CH" sz="2400" b="1" dirty="0">
                <a:latin typeface="Arial"/>
                <a:cs typeface="Arial"/>
              </a:rPr>
              <a:t>Frühzeitiges Vorgespräch </a:t>
            </a:r>
            <a:r>
              <a:rPr lang="de-CH" sz="2400" dirty="0">
                <a:latin typeface="Arial"/>
                <a:cs typeface="Arial"/>
              </a:rPr>
              <a:t>mit PC-Fachperson suchen </a:t>
            </a:r>
          </a:p>
        </p:txBody>
      </p:sp>
    </p:spTree>
    <p:extLst>
      <p:ext uri="{BB962C8B-B14F-4D97-AF65-F5344CB8AC3E}">
        <p14:creationId xmlns:p14="http://schemas.microsoft.com/office/powerpoint/2010/main" val="376961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7A2BB-AC9F-B94E-9644-24513F93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Wann beginnen?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99B482-705E-FB4F-A3D1-D0F417D7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68" y="2141536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Dauer unter 14 Tagen anstreben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Keine sicheren Kriterien, aber Hinweise:</a:t>
            </a:r>
            <a:br>
              <a:rPr lang="de-DE" dirty="0"/>
            </a:br>
            <a:r>
              <a:rPr lang="de-DE" dirty="0"/>
              <a:t>Zunahme der Schübe</a:t>
            </a:r>
            <a:br>
              <a:rPr lang="de-DE" dirty="0"/>
            </a:br>
            <a:r>
              <a:rPr lang="de-DE" dirty="0"/>
              <a:t>Aspirationen / Atemnot</a:t>
            </a:r>
            <a:br>
              <a:rPr lang="de-DE" dirty="0"/>
            </a:br>
            <a:r>
              <a:rPr lang="de-DE" dirty="0"/>
              <a:t>Rasch zunehmende Schwäche</a:t>
            </a:r>
            <a:br>
              <a:rPr lang="de-DE" dirty="0"/>
            </a:br>
            <a:r>
              <a:rPr lang="de-DE" dirty="0"/>
              <a:t>„Ich kann nicht mehr“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>
                <a:solidFill>
                  <a:srgbClr val="0070C0"/>
                </a:solidFill>
              </a:rPr>
              <a:t>Darum…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… </a:t>
            </a:r>
            <a:r>
              <a:rPr lang="de-DE" b="1" dirty="0">
                <a:solidFill>
                  <a:srgbClr val="0070C0"/>
                </a:solidFill>
              </a:rPr>
              <a:t>sind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Besprechung und Konsens im (erfahrenen) Team wichtig!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48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789E49-2BF8-1140-BDBE-2D615934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„Ich </a:t>
            </a:r>
            <a:r>
              <a:rPr lang="de-DE" dirty="0" err="1"/>
              <a:t>weiss</a:t>
            </a:r>
            <a:r>
              <a:rPr lang="de-DE" dirty="0"/>
              <a:t>, dass Sie mich nicht einschläfern wollen. Aber für mich ist es einschläfern. </a:t>
            </a:r>
            <a:br>
              <a:rPr lang="de-DE" dirty="0"/>
            </a:br>
            <a:r>
              <a:rPr lang="de-DE" dirty="0"/>
              <a:t>Und ich will auch, dass es das ist.“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Was jetzt?</a:t>
            </a:r>
          </a:p>
        </p:txBody>
      </p:sp>
    </p:spTree>
    <p:extLst>
      <p:ext uri="{BB962C8B-B14F-4D97-AF65-F5344CB8AC3E}">
        <p14:creationId xmlns:p14="http://schemas.microsoft.com/office/powerpoint/2010/main" val="176477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8562" y="796925"/>
            <a:ext cx="8369701" cy="1767979"/>
          </a:xfrm>
        </p:spPr>
        <p:txBody>
          <a:bodyPr>
            <a:normAutofit/>
          </a:bodyPr>
          <a:lstStyle/>
          <a:p>
            <a:pPr algn="l"/>
            <a:r>
              <a:rPr lang="de-CH" b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Angehörige</a:t>
            </a:r>
            <a:r>
              <a:rPr lang="de-CH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br>
              <a:rPr lang="de-CH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Betreuende und Betroffene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560" y="2928937"/>
            <a:ext cx="8131443" cy="3716082"/>
          </a:xfrm>
        </p:spPr>
        <p:txBody>
          <a:bodyPr>
            <a:noAutofit/>
          </a:bodyPr>
          <a:lstStyle/>
          <a:p>
            <a:r>
              <a:rPr lang="de-CH" dirty="0">
                <a:latin typeface="Arial"/>
                <a:cs typeface="Arial"/>
              </a:rPr>
              <a:t>Vor </a:t>
            </a:r>
            <a:r>
              <a:rPr lang="de-CH" dirty="0" err="1">
                <a:latin typeface="Arial"/>
                <a:cs typeface="Arial"/>
              </a:rPr>
              <a:t>Sedation</a:t>
            </a:r>
            <a:r>
              <a:rPr lang="de-CH" dirty="0">
                <a:latin typeface="Arial"/>
                <a:cs typeface="Arial"/>
              </a:rPr>
              <a:t> einbeziehen</a:t>
            </a:r>
          </a:p>
          <a:p>
            <a:r>
              <a:rPr lang="de-CH" dirty="0">
                <a:latin typeface="Arial"/>
                <a:cs typeface="Arial"/>
              </a:rPr>
              <a:t>Eigene Fragen – separate Gespräche</a:t>
            </a:r>
          </a:p>
          <a:p>
            <a:r>
              <a:rPr lang="de-CH" dirty="0">
                <a:latin typeface="Arial"/>
                <a:cs typeface="Arial"/>
              </a:rPr>
              <a:t>Abschied ermöglichen – eventuell mit Ritual</a:t>
            </a:r>
          </a:p>
          <a:p>
            <a:r>
              <a:rPr lang="de-CH" dirty="0">
                <a:latin typeface="Arial"/>
                <a:cs typeface="Arial"/>
              </a:rPr>
              <a:t>Während TKS regelmässige Gespräche</a:t>
            </a:r>
          </a:p>
          <a:p>
            <a:r>
              <a:rPr lang="de-CH" dirty="0">
                <a:latin typeface="Arial"/>
                <a:cs typeface="Arial"/>
              </a:rPr>
              <a:t>Minderjährige Kinder extra begleiten</a:t>
            </a:r>
          </a:p>
          <a:p>
            <a:r>
              <a:rPr lang="de-CH" dirty="0">
                <a:latin typeface="Arial"/>
                <a:cs typeface="Arial"/>
              </a:rPr>
              <a:t>Kulturbedingte Entscheidungswege berücksichtigen</a:t>
            </a:r>
          </a:p>
        </p:txBody>
      </p:sp>
      <p:pic>
        <p:nvPicPr>
          <p:cNvPr id="7" name="Bild 5">
            <a:extLst>
              <a:ext uri="{FF2B5EF4-FFF2-40B4-BE49-F238E27FC236}">
                <a16:creationId xmlns:a16="http://schemas.microsoft.com/office/drawing/2014/main" id="{CC2F7E0B-A12F-2545-A52D-08295FF6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953" y="0"/>
            <a:ext cx="299104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D90260-F8EE-3047-85A8-B58C3028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047806" cy="5167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>
                <a:latin typeface="Arial" pitchFamily="-111" charset="0"/>
                <a:ea typeface="ＭＳ Ｐゴシック" pitchFamily="-111" charset="-128"/>
              </a:rPr>
              <a:t>“</a:t>
            </a:r>
            <a:r>
              <a:rPr lang="de-CH" sz="2400" dirty="0"/>
              <a:t>Es geht darum, eine unerträgliche Situation zu beenden und nicht abhängig davon sein müssen, dass jetzt einfach entweder mich ein Schlag trifft oder irgendein Doktor doch ein Einsehen hat.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/>
              <a:t>Ich will das in der eigenen Hand behalten können für solche Momente.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/>
              <a:t>Ich bin ein sehr selbstbestimmter Mensch gewesen, mein Leben lang, und das ist mir sehr wichtig.“</a:t>
            </a:r>
            <a:endParaRPr lang="de-CH" sz="2400" dirty="0">
              <a:latin typeface="Arial" pitchFamily="-111" charset="0"/>
              <a:ea typeface="ＭＳ Ｐゴシック" pitchFamily="-111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endParaRPr lang="de-CH" sz="2400" dirty="0">
              <a:latin typeface="Arial" pitchFamily="-111" charset="0"/>
              <a:ea typeface="ＭＳ Ｐゴシック" pitchFamily="-111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Patient, 69 J., mit Tumor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Studie „</a:t>
            </a:r>
            <a:r>
              <a:rPr lang="de-CH" sz="2400" dirty="0" err="1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Terminally</a:t>
            </a: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 </a:t>
            </a:r>
            <a:r>
              <a:rPr lang="de-CH" sz="2400" dirty="0" err="1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ill</a:t>
            </a: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 </a:t>
            </a:r>
            <a:r>
              <a:rPr lang="de-CH" sz="2400" dirty="0" err="1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patients</a:t>
            </a: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’ </a:t>
            </a:r>
            <a:r>
              <a:rPr lang="de-CH" sz="2400" dirty="0" err="1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wishes</a:t>
            </a: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 </a:t>
            </a:r>
            <a:r>
              <a:rPr lang="de-CH" sz="2400" dirty="0" err="1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to</a:t>
            </a:r>
            <a:r>
              <a:rPr lang="de-CH" sz="2400" dirty="0">
                <a:solidFill>
                  <a:srgbClr val="797842"/>
                </a:solidFill>
                <a:latin typeface="Arial" pitchFamily="-111" charset="0"/>
                <a:ea typeface="ＭＳ Ｐゴシック" pitchFamily="-111" charset="-128"/>
              </a:rPr>
              <a:t> die“</a:t>
            </a:r>
            <a:endParaRPr lang="de-DE" sz="2400" dirty="0">
              <a:solidFill>
                <a:srgbClr val="797842"/>
              </a:solidFill>
              <a:latin typeface="Arial" pitchFamily="-111" charset="0"/>
              <a:ea typeface="ＭＳ Ｐゴシック" pitchFamily="-111" charset="-128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B877102-E8AE-A84D-A356-CB717EA9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797842"/>
                </a:solidFill>
              </a:rPr>
              <a:t>Assistierter Suizid</a:t>
            </a:r>
          </a:p>
        </p:txBody>
      </p:sp>
    </p:spTree>
    <p:extLst>
      <p:ext uri="{BB962C8B-B14F-4D97-AF65-F5344CB8AC3E}">
        <p14:creationId xmlns:p14="http://schemas.microsoft.com/office/powerpoint/2010/main" val="85865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D90260-F8EE-3047-85A8-B58C3028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047806" cy="5167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>
                <a:latin typeface="Arial" pitchFamily="-111" charset="0"/>
                <a:ea typeface="ＭＳ Ｐゴシック" pitchFamily="-111" charset="-128"/>
              </a:rPr>
              <a:t>Patienten wünschen proaktive Gesprächspartner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endParaRPr lang="de-CH" sz="2400" dirty="0">
              <a:solidFill>
                <a:srgbClr val="797842"/>
              </a:solidFill>
              <a:latin typeface="Arial" pitchFamily="-111" charset="0"/>
              <a:ea typeface="ＭＳ Ｐゴシック" pitchFamily="-111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-111" charset="0"/>
              <a:buNone/>
            </a:pPr>
            <a:r>
              <a:rPr lang="de-CH" sz="2400" dirty="0">
                <a:latin typeface="Arial" pitchFamily="-111" charset="0"/>
                <a:ea typeface="ＭＳ Ｐゴシック" pitchFamily="-111" charset="-128"/>
              </a:rPr>
              <a:t>Sie merken, wer mit ihren Fragen (nicht) klarkommt)</a:t>
            </a:r>
            <a:endParaRPr lang="de-DE" sz="2400" dirty="0">
              <a:latin typeface="Arial" pitchFamily="-111" charset="0"/>
              <a:ea typeface="ＭＳ Ｐゴシック" pitchFamily="-111" charset="-128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B877102-E8AE-A84D-A356-CB717EA9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797842"/>
                </a:solidFill>
              </a:rPr>
              <a:t>Feine Antennen</a:t>
            </a:r>
          </a:p>
        </p:txBody>
      </p:sp>
    </p:spTree>
    <p:extLst>
      <p:ext uri="{BB962C8B-B14F-4D97-AF65-F5344CB8AC3E}">
        <p14:creationId xmlns:p14="http://schemas.microsoft.com/office/powerpoint/2010/main" val="1516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399" y="376903"/>
            <a:ext cx="7259053" cy="661287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rgbClr val="797842"/>
                </a:solidFill>
              </a:rPr>
              <a:t>STW - die Perspektive des Patienten ergründen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872C18-0A5D-5B45-92C5-A4F1617615B7}"/>
              </a:ext>
            </a:extLst>
          </p:cNvPr>
          <p:cNvSpPr txBox="1"/>
          <p:nvPr/>
        </p:nvSpPr>
        <p:spPr>
          <a:xfrm>
            <a:off x="439399" y="1052116"/>
            <a:ext cx="8525089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Wie geht es Ihnen?</a:t>
            </a:r>
            <a:r>
              <a:rPr lang="de-DE" sz="2000" dirty="0"/>
              <a:t>“</a:t>
            </a:r>
            <a:endParaRPr lang="de-CH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Was denken Sie - wo stehen Sie in Ihrer Krankheit?</a:t>
            </a:r>
            <a:r>
              <a:rPr lang="de-DE" sz="2000" dirty="0"/>
              <a:t>“</a:t>
            </a:r>
            <a:endParaRPr lang="de-CH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Was wünschen Sie sich für die Zukunft?</a:t>
            </a:r>
            <a:r>
              <a:rPr lang="de-DE" sz="2000" dirty="0"/>
              <a:t>“</a:t>
            </a:r>
            <a:endParaRPr lang="de-CH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b="1" spc="-70" dirty="0">
                <a:latin typeface="Arial" charset="0"/>
                <a:ea typeface="Arial" charset="0"/>
                <a:cs typeface="Arial" charset="0"/>
              </a:rPr>
              <a:t>Hatten Sie je den Wunsch, dies hier </a:t>
            </a:r>
            <a:r>
              <a:rPr lang="de-CH" sz="2000" b="1" spc="-70" dirty="0">
                <a:latin typeface="Arial Narrow" charset="0"/>
                <a:ea typeface="Arial Narrow" charset="0"/>
                <a:cs typeface="Arial Narrow" charset="0"/>
              </a:rPr>
              <a:t>(Leben, Therapie, Schmerz) zu </a:t>
            </a:r>
            <a:r>
              <a:rPr lang="de-CH" sz="2000" b="1" spc="-70" dirty="0">
                <a:latin typeface="Arial" charset="0"/>
                <a:ea typeface="Arial" charset="0"/>
                <a:cs typeface="Arial" charset="0"/>
              </a:rPr>
              <a:t>beenden?</a:t>
            </a:r>
            <a:r>
              <a:rPr lang="de-DE" sz="2000" dirty="0"/>
              <a:t>“</a:t>
            </a:r>
            <a:endParaRPr lang="de-CH" sz="2000" b="1" spc="-7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658D96-C9E6-0C41-B9F4-DB4D103C2B1E}"/>
              </a:ext>
            </a:extLst>
          </p:cNvPr>
          <p:cNvSpPr txBox="1"/>
          <p:nvPr/>
        </p:nvSpPr>
        <p:spPr>
          <a:xfrm>
            <a:off x="439399" y="5634713"/>
            <a:ext cx="852508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Können Sie mit Ihrer Familie / Ihren Freunden darüber sprechen?</a:t>
            </a:r>
            <a:r>
              <a:rPr lang="de-DE" sz="2000" dirty="0"/>
              <a:t>“</a:t>
            </a:r>
            <a:endParaRPr lang="de-CH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Was kann ich für Sie tun?</a:t>
            </a:r>
            <a:r>
              <a:rPr lang="de-DE" sz="2000" dirty="0"/>
              <a:t>“</a:t>
            </a:r>
            <a:endParaRPr lang="de-CH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de-DE" sz="2000" dirty="0"/>
              <a:t>„</a:t>
            </a: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Was immer Sie entscheiden, ich bin für Sie da.</a:t>
            </a:r>
            <a:r>
              <a:rPr lang="de-DE" sz="2000" dirty="0"/>
              <a:t>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27A348-2097-544D-A8B5-BFFB8C1351FB}"/>
              </a:ext>
            </a:extLst>
          </p:cNvPr>
          <p:cNvSpPr txBox="1"/>
          <p:nvPr/>
        </p:nvSpPr>
        <p:spPr>
          <a:xfrm>
            <a:off x="914078" y="3278998"/>
            <a:ext cx="579646" cy="369332"/>
          </a:xfrm>
          <a:prstGeom prst="rect">
            <a:avLst/>
          </a:prstGeom>
          <a:solidFill>
            <a:srgbClr val="D6D5A9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„JA“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854E09-CD25-994F-8F04-9AF85A15EF46}"/>
              </a:ext>
            </a:extLst>
          </p:cNvPr>
          <p:cNvSpPr txBox="1"/>
          <p:nvPr/>
        </p:nvSpPr>
        <p:spPr>
          <a:xfrm>
            <a:off x="2025100" y="2981065"/>
            <a:ext cx="6939383" cy="1323439"/>
          </a:xfrm>
          <a:prstGeom prst="rect">
            <a:avLst/>
          </a:prstGeom>
          <a:solidFill>
            <a:srgbClr val="D6D5A9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CH" sz="2000" b="1" dirty="0">
                <a:latin typeface="Arial" charset="0"/>
                <a:ea typeface="Arial" charset="0"/>
                <a:cs typeface="Arial" charset="0"/>
              </a:rPr>
              <a:t>Denken Sie das für jetzt oder für die Zukunft?</a:t>
            </a:r>
            <a:r>
              <a:rPr lang="de-DE" sz="2000" dirty="0"/>
              <a:t>“</a:t>
            </a:r>
            <a:endParaRPr lang="de-CH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de-CH" sz="2000" dirty="0">
                <a:latin typeface="Arial" charset="0"/>
                <a:ea typeface="Arial" charset="0"/>
                <a:cs typeface="Arial" charset="0"/>
              </a:rPr>
              <a:t>➠ Lass erklären</a:t>
            </a:r>
            <a:br>
              <a:rPr lang="de-CH" sz="2000" dirty="0">
                <a:latin typeface="Arial" charset="0"/>
                <a:ea typeface="Arial" charset="0"/>
                <a:cs typeface="Arial" charset="0"/>
              </a:rPr>
            </a:b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➠ Gibt es Befürchtungen (Ersticken, Schmerz)?</a:t>
            </a:r>
            <a:br>
              <a:rPr lang="de-CH" sz="2000" dirty="0">
                <a:latin typeface="Arial" charset="0"/>
                <a:ea typeface="Arial" charset="0"/>
                <a:cs typeface="Arial" charset="0"/>
              </a:rPr>
            </a:br>
            <a:r>
              <a:rPr lang="de-CH" sz="2000" dirty="0">
                <a:latin typeface="Arial" charset="0"/>
                <a:ea typeface="Arial" charset="0"/>
                <a:cs typeface="Arial" charset="0"/>
              </a:rPr>
              <a:t>➠ Mach ACP</a:t>
            </a:r>
            <a:endParaRPr lang="de-DE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167D2-C0DF-BA46-AEEE-5B2410A88934}"/>
              </a:ext>
            </a:extLst>
          </p:cNvPr>
          <p:cNvSpPr txBox="1"/>
          <p:nvPr/>
        </p:nvSpPr>
        <p:spPr>
          <a:xfrm>
            <a:off x="565265" y="4688378"/>
            <a:ext cx="9284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NEIN</a:t>
            </a:r>
            <a:r>
              <a:rPr lang="de-DE" dirty="0"/>
              <a:t>“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FA9A1A-4DBB-F142-84F5-FF09CF7DAEB9}"/>
              </a:ext>
            </a:extLst>
          </p:cNvPr>
          <p:cNvSpPr txBox="1"/>
          <p:nvPr/>
        </p:nvSpPr>
        <p:spPr>
          <a:xfrm>
            <a:off x="2025100" y="4518824"/>
            <a:ext cx="50529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/>
              <a:t>„</a:t>
            </a:r>
            <a:r>
              <a:rPr lang="de-CH" sz="2000" b="1" dirty="0">
                <a:latin typeface="Arial" charset="0"/>
                <a:ea typeface="Arial" charset="0"/>
                <a:cs typeface="Arial" charset="0"/>
              </a:rPr>
              <a:t>Ist das eine schwierige Frage für Sie?</a:t>
            </a:r>
            <a:r>
              <a:rPr lang="de-DE" sz="2000" dirty="0"/>
              <a:t>“</a:t>
            </a:r>
            <a:endParaRPr lang="de-CH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de-CH" sz="2000" dirty="0">
                <a:latin typeface="Arial" charset="0"/>
                <a:ea typeface="Arial" charset="0"/>
                <a:cs typeface="Arial" charset="0"/>
              </a:rPr>
              <a:t>➠  Exploriere: versteckter Sterbewunsch?</a:t>
            </a:r>
            <a:endParaRPr lang="de-DE" sz="20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059AF9E-413F-9540-A356-B9598909A61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203901" y="2606388"/>
            <a:ext cx="0" cy="67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740915F-E1B1-B24E-B6E9-F2626C443E86}"/>
              </a:ext>
            </a:extLst>
          </p:cNvPr>
          <p:cNvCxnSpPr>
            <a:cxnSpLocks/>
          </p:cNvCxnSpPr>
          <p:nvPr/>
        </p:nvCxnSpPr>
        <p:spPr>
          <a:xfrm>
            <a:off x="755576" y="2606388"/>
            <a:ext cx="0" cy="2081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4CD63DE-7AD0-4443-A282-33A696B89C9F}"/>
              </a:ext>
            </a:extLst>
          </p:cNvPr>
          <p:cNvCxnSpPr>
            <a:stCxn id="6" idx="3"/>
          </p:cNvCxnSpPr>
          <p:nvPr/>
        </p:nvCxnSpPr>
        <p:spPr>
          <a:xfrm>
            <a:off x="1493724" y="3463664"/>
            <a:ext cx="53137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50E36EE-2106-B146-92E9-AC2727A65153}"/>
              </a:ext>
            </a:extLst>
          </p:cNvPr>
          <p:cNvCxnSpPr/>
          <p:nvPr/>
        </p:nvCxnSpPr>
        <p:spPr>
          <a:xfrm>
            <a:off x="1493723" y="4873044"/>
            <a:ext cx="53137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7D7D360-A311-2D47-ABD3-ADE6094884A1}"/>
              </a:ext>
            </a:extLst>
          </p:cNvPr>
          <p:cNvCxnSpPr/>
          <p:nvPr/>
        </p:nvCxnSpPr>
        <p:spPr>
          <a:xfrm>
            <a:off x="4860032" y="5226987"/>
            <a:ext cx="0" cy="407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AB85B6E-F163-FC47-86DE-AEF94CE3AB49}"/>
              </a:ext>
            </a:extLst>
          </p:cNvPr>
          <p:cNvCxnSpPr>
            <a:cxnSpLocks/>
          </p:cNvCxnSpPr>
          <p:nvPr/>
        </p:nvCxnSpPr>
        <p:spPr>
          <a:xfrm>
            <a:off x="7956376" y="4304504"/>
            <a:ext cx="0" cy="13302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7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7" y="0"/>
            <a:ext cx="18716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6587"/>
            <a:ext cx="8229600" cy="1143000"/>
          </a:xfrm>
        </p:spPr>
        <p:txBody>
          <a:bodyPr>
            <a:normAutofit/>
          </a:bodyPr>
          <a:lstStyle/>
          <a:p>
            <a:r>
              <a:rPr lang="de-CH" sz="2400" dirty="0">
                <a:solidFill>
                  <a:srgbClr val="424100"/>
                </a:solidFill>
              </a:rPr>
              <a:t>«Können Sie mit Ihrer Familie darüber sprechen?»</a:t>
            </a:r>
            <a:br>
              <a:rPr lang="de-CH" sz="2400" dirty="0">
                <a:solidFill>
                  <a:srgbClr val="424100"/>
                </a:solidFill>
              </a:rPr>
            </a:br>
            <a:r>
              <a:rPr lang="de-CH" sz="2400" dirty="0">
                <a:solidFill>
                  <a:srgbClr val="424100"/>
                </a:solidFill>
              </a:rPr>
              <a:t>Zur Last fallen im Kontext von Beziehungen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9887" y="1715359"/>
            <a:ext cx="20796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96734" y="1721582"/>
            <a:ext cx="20479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Angehörige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7200" y="3165850"/>
            <a:ext cx="23342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sz="2000" b="1">
                <a:solidFill>
                  <a:srgbClr val="CC0000"/>
                </a:solidFill>
              </a:rPr>
              <a:t>Zur Last fallen</a:t>
            </a:r>
            <a:br>
              <a:rPr lang="de-CH" sz="2000" b="1">
                <a:solidFill>
                  <a:srgbClr val="CC0000"/>
                </a:solidFill>
              </a:rPr>
            </a:br>
            <a:r>
              <a:rPr lang="de-CH" sz="2000" b="1">
                <a:solidFill>
                  <a:srgbClr val="CC0000"/>
                </a:solidFill>
              </a:rPr>
              <a:t>Gefühl unterdrückt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83302" y="3850217"/>
            <a:ext cx="236135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000" b="1">
                <a:solidFill>
                  <a:srgbClr val="CC0000"/>
                </a:solidFill>
              </a:rPr>
              <a:t>Kündigt Abschied an</a:t>
            </a:r>
            <a:br>
              <a:rPr lang="de-CH" sz="2000" b="1">
                <a:solidFill>
                  <a:srgbClr val="CC0000"/>
                </a:solidFill>
              </a:rPr>
            </a:br>
            <a:r>
              <a:rPr lang="de-CH" sz="2000" b="1">
                <a:solidFill>
                  <a:srgbClr val="CC0000"/>
                </a:solidFill>
              </a:rPr>
              <a:t>- Trennungsangst</a:t>
            </a:r>
            <a:br>
              <a:rPr lang="de-CH" sz="2000" b="1">
                <a:solidFill>
                  <a:srgbClr val="CC0000"/>
                </a:solidFill>
              </a:rPr>
            </a:br>
            <a:r>
              <a:rPr lang="de-CH" sz="2000" b="1">
                <a:solidFill>
                  <a:srgbClr val="CC0000"/>
                </a:solidFill>
              </a:rPr>
              <a:t>- Schuldgefühle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7200" y="4034522"/>
            <a:ext cx="233427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sz="2000" b="1" dirty="0">
                <a:solidFill>
                  <a:srgbClr val="CC0000"/>
                </a:solidFill>
              </a:rPr>
              <a:t>Gefühl, zur Last </a:t>
            </a:r>
            <a:br>
              <a:rPr lang="de-CH" sz="2000" b="1" dirty="0">
                <a:solidFill>
                  <a:srgbClr val="CC0000"/>
                </a:solidFill>
              </a:rPr>
            </a:br>
            <a:r>
              <a:rPr lang="de-CH" sz="2000" b="1" dirty="0">
                <a:solidFill>
                  <a:srgbClr val="CC0000"/>
                </a:solidFill>
              </a:rPr>
              <a:t>zu fallen</a:t>
            </a:r>
          </a:p>
        </p:txBody>
      </p:sp>
      <p:sp>
        <p:nvSpPr>
          <p:cNvPr id="18" name="Nach unten gekrümmter Pfeil 17"/>
          <p:cNvSpPr/>
          <p:nvPr/>
        </p:nvSpPr>
        <p:spPr>
          <a:xfrm flipV="1">
            <a:off x="2145192" y="4903195"/>
            <a:ext cx="4853616" cy="982603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7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9" name="Nach unten gekrümmter Pfeil 18"/>
          <p:cNvSpPr/>
          <p:nvPr/>
        </p:nvSpPr>
        <p:spPr>
          <a:xfrm rot="10800000" flipV="1">
            <a:off x="2019195" y="1990668"/>
            <a:ext cx="4853616" cy="982603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7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12881" y="6059594"/>
            <a:ext cx="286624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sz="2400" b="1" dirty="0">
                <a:solidFill>
                  <a:srgbClr val="424100"/>
                </a:solidFill>
              </a:rPr>
              <a:t>Sprachlosigkeit</a:t>
            </a:r>
            <a:endParaRPr lang="de-CH" sz="2000" b="1" dirty="0">
              <a:solidFill>
                <a:srgbClr val="424100"/>
              </a:solidFill>
            </a:endParaRPr>
          </a:p>
        </p:txBody>
      </p:sp>
      <p:sp>
        <p:nvSpPr>
          <p:cNvPr id="5" name="Pfeil nach rechts 4"/>
          <p:cNvSpPr/>
          <p:nvPr/>
        </p:nvSpPr>
        <p:spPr>
          <a:xfrm rot="2186482">
            <a:off x="718604" y="5295492"/>
            <a:ext cx="1882451" cy="6554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04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 nach rechts 15"/>
          <p:cNvSpPr/>
          <p:nvPr/>
        </p:nvSpPr>
        <p:spPr>
          <a:xfrm rot="8959290">
            <a:off x="6331111" y="5264048"/>
            <a:ext cx="1882451" cy="6554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04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" name="Gruppierung 2"/>
          <p:cNvGrpSpPr/>
          <p:nvPr/>
        </p:nvGrpSpPr>
        <p:grpSpPr>
          <a:xfrm>
            <a:off x="3057145" y="2492586"/>
            <a:ext cx="2821981" cy="2813848"/>
            <a:chOff x="3057145" y="2492586"/>
            <a:chExt cx="2821981" cy="2813848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7145" y="2492586"/>
              <a:ext cx="2821981" cy="2813848"/>
            </a:xfrm>
            <a:prstGeom prst="rect">
              <a:avLst/>
            </a:prstGeom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4"/>
            <a:srcRect l="21496" t="10488" r="25424" b="17453"/>
            <a:stretch/>
          </p:blipFill>
          <p:spPr>
            <a:xfrm>
              <a:off x="3341146" y="3556543"/>
              <a:ext cx="646037" cy="5836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Bild 19"/>
            <p:cNvPicPr>
              <a:picLocks noChangeAspect="1"/>
            </p:cNvPicPr>
            <p:nvPr/>
          </p:nvPicPr>
          <p:blipFill rotWithShape="1">
            <a:blip r:embed="rId4"/>
            <a:srcRect l="21496" t="10488" r="25424" b="17453"/>
            <a:stretch/>
          </p:blipFill>
          <p:spPr>
            <a:xfrm>
              <a:off x="4965639" y="4325982"/>
              <a:ext cx="304909" cy="27546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3" name="Bild 22"/>
            <p:cNvPicPr>
              <a:picLocks noChangeAspect="1"/>
            </p:cNvPicPr>
            <p:nvPr/>
          </p:nvPicPr>
          <p:blipFill rotWithShape="1">
            <a:blip r:embed="rId4"/>
            <a:srcRect l="21496" t="10488" r="25424" b="17453"/>
            <a:stretch/>
          </p:blipFill>
          <p:spPr>
            <a:xfrm>
              <a:off x="5078220" y="4231887"/>
              <a:ext cx="304909" cy="27546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5" name="Bild 24"/>
            <p:cNvPicPr>
              <a:picLocks noChangeAspect="1"/>
            </p:cNvPicPr>
            <p:nvPr/>
          </p:nvPicPr>
          <p:blipFill rotWithShape="1">
            <a:blip r:embed="rId4"/>
            <a:srcRect l="21496" t="10488" r="25424" b="17453"/>
            <a:stretch/>
          </p:blipFill>
          <p:spPr>
            <a:xfrm>
              <a:off x="3625183" y="3882647"/>
              <a:ext cx="304909" cy="27546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6" name="Bild 25"/>
            <p:cNvPicPr>
              <a:picLocks noChangeAspect="1"/>
            </p:cNvPicPr>
            <p:nvPr/>
          </p:nvPicPr>
          <p:blipFill rotWithShape="1">
            <a:blip r:embed="rId4"/>
            <a:srcRect l="19941" t="10488" r="26979" b="17453"/>
            <a:stretch/>
          </p:blipFill>
          <p:spPr>
            <a:xfrm>
              <a:off x="5078220" y="4196040"/>
              <a:ext cx="543016" cy="49058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7" name="Bild 26"/>
            <p:cNvPicPr>
              <a:picLocks noChangeAspect="1"/>
            </p:cNvPicPr>
            <p:nvPr/>
          </p:nvPicPr>
          <p:blipFill rotWithShape="1">
            <a:blip r:embed="rId4"/>
            <a:srcRect l="19941" t="10488" r="26979" b="17453"/>
            <a:stretch/>
          </p:blipFill>
          <p:spPr>
            <a:xfrm>
              <a:off x="4820330" y="4097753"/>
              <a:ext cx="450218" cy="4067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8" name="Bild 27"/>
            <p:cNvPicPr>
              <a:picLocks noChangeAspect="1"/>
            </p:cNvPicPr>
            <p:nvPr/>
          </p:nvPicPr>
          <p:blipFill rotWithShape="1">
            <a:blip r:embed="rId4"/>
            <a:srcRect l="19941" t="10488" r="26979" b="17453"/>
            <a:stretch/>
          </p:blipFill>
          <p:spPr>
            <a:xfrm>
              <a:off x="5150982" y="4046606"/>
              <a:ext cx="344728" cy="311443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F16A58CD-8DC6-9B40-9DF1-4B01F208565A}"/>
              </a:ext>
            </a:extLst>
          </p:cNvPr>
          <p:cNvSpPr txBox="1"/>
          <p:nvPr/>
        </p:nvSpPr>
        <p:spPr>
          <a:xfrm>
            <a:off x="6077907" y="3075057"/>
            <a:ext cx="23667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CH" sz="2000" b="1">
                <a:solidFill>
                  <a:srgbClr val="CC0000"/>
                </a:solidFill>
              </a:rPr>
              <a:t>Liebe empfinden und geben</a:t>
            </a:r>
          </a:p>
        </p:txBody>
      </p:sp>
    </p:spTree>
    <p:extLst>
      <p:ext uri="{BB962C8B-B14F-4D97-AF65-F5344CB8AC3E}">
        <p14:creationId xmlns:p14="http://schemas.microsoft.com/office/powerpoint/2010/main" val="85906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32547"/>
            <a:ext cx="8686800" cy="470911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CH" sz="2400" dirty="0"/>
              <a:t>“Passt” der STW in die Geschichte des Patienten? </a:t>
            </a:r>
          </a:p>
          <a:p>
            <a:pPr>
              <a:spcAft>
                <a:spcPts val="600"/>
              </a:spcAft>
            </a:pPr>
            <a:r>
              <a:rPr lang="de-CH" sz="2400" dirty="0"/>
              <a:t>Wurde Palliative Care ausgeschöpft? </a:t>
            </a:r>
          </a:p>
          <a:p>
            <a:pPr>
              <a:spcAft>
                <a:spcPts val="600"/>
              </a:spcAft>
            </a:pPr>
            <a:r>
              <a:rPr lang="de-CH" sz="2400" dirty="0"/>
              <a:t>Welche Haltung haben Sie persönlich zu Suizidwünschen?</a:t>
            </a:r>
          </a:p>
          <a:p>
            <a:pPr>
              <a:spcAft>
                <a:spcPts val="600"/>
              </a:spcAft>
            </a:pPr>
            <a:r>
              <a:rPr lang="de-CH" sz="2400" dirty="0"/>
              <a:t>Löst das Gespräch eine Spannung bei Ihnen aus? Warum? </a:t>
            </a:r>
            <a:br>
              <a:rPr lang="de-CH" sz="2400" dirty="0"/>
            </a:br>
            <a:r>
              <a:rPr lang="de-CH" sz="2400" dirty="0"/>
              <a:t>Hatten Sie die Gelegenheit, mit einem Kollegen, Ihrem QZ, einer Diskussionsgruppe, einem Spezialisten zu sprechen? </a:t>
            </a:r>
          </a:p>
          <a:p>
            <a:pPr>
              <a:spcAft>
                <a:spcPts val="600"/>
              </a:spcAft>
            </a:pPr>
            <a:r>
              <a:rPr lang="de-CH" sz="2400" dirty="0"/>
              <a:t>Falls ein Suizidwunsch besteht: Kennen Sie die rechtlichen Grundlagen? </a:t>
            </a:r>
          </a:p>
          <a:p>
            <a:pPr>
              <a:spcAft>
                <a:spcPts val="600"/>
              </a:spcAft>
            </a:pPr>
            <a:r>
              <a:rPr lang="de-CH" sz="2400" dirty="0"/>
              <a:t>Wollen Sie die Aufgabe lieber delegieren, bspw. weil es Sie </a:t>
            </a:r>
            <a:br>
              <a:rPr lang="de-CH" sz="2400" dirty="0"/>
            </a:br>
            <a:r>
              <a:rPr lang="de-CH" sz="2400" dirty="0"/>
              <a:t>zu sehr belastet oder weil Sie in einem Konflikt stehen? </a:t>
            </a:r>
            <a:br>
              <a:rPr lang="de-CH" sz="2400" dirty="0"/>
            </a:br>
            <a:endParaRPr lang="de-CH" sz="2400" dirty="0"/>
          </a:p>
          <a:p>
            <a:pPr marL="0" indent="0">
              <a:buNone/>
            </a:pPr>
            <a:r>
              <a:rPr lang="de-CH" altLang="x-none" sz="2400" i="1" dirty="0" err="1">
                <a:latin typeface="Arial" charset="0"/>
                <a:cs typeface="Arial" charset="0"/>
              </a:rPr>
              <a:t>Gastmans</a:t>
            </a:r>
            <a:r>
              <a:rPr lang="de-CH" altLang="x-none" sz="2400" i="1" dirty="0">
                <a:latin typeface="Arial" charset="0"/>
                <a:cs typeface="Arial" charset="0"/>
              </a:rPr>
              <a:t> C et al. J </a:t>
            </a:r>
            <a:r>
              <a:rPr lang="de-CH" altLang="x-none" sz="2400" i="1" dirty="0" err="1">
                <a:latin typeface="Arial" charset="0"/>
                <a:cs typeface="Arial" charset="0"/>
              </a:rPr>
              <a:t>Med</a:t>
            </a:r>
            <a:r>
              <a:rPr lang="de-CH" altLang="x-none" sz="2400" i="1" dirty="0">
                <a:latin typeface="Arial" charset="0"/>
                <a:cs typeface="Arial" charset="0"/>
              </a:rPr>
              <a:t> </a:t>
            </a:r>
            <a:r>
              <a:rPr lang="de-CH" altLang="x-none" sz="2400" i="1" dirty="0" err="1">
                <a:latin typeface="Arial" charset="0"/>
                <a:cs typeface="Arial" charset="0"/>
              </a:rPr>
              <a:t>Ethics</a:t>
            </a:r>
            <a:r>
              <a:rPr lang="de-CH" altLang="x-none" sz="2400" i="1" dirty="0">
                <a:latin typeface="Arial" charset="0"/>
                <a:cs typeface="Arial" charset="0"/>
              </a:rPr>
              <a:t>. 2004; 30: 212 – 217. </a:t>
            </a:r>
            <a:endParaRPr lang="de-CH" sz="2400" i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696A277-AA0B-E641-8D79-65DDE4EE69F8}"/>
              </a:ext>
            </a:extLst>
          </p:cNvPr>
          <p:cNvSpPr txBox="1">
            <a:spLocks/>
          </p:cNvSpPr>
          <p:nvPr/>
        </p:nvSpPr>
        <p:spPr>
          <a:xfrm>
            <a:off x="457200" y="412349"/>
            <a:ext cx="7259053" cy="88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400" dirty="0">
                <a:solidFill>
                  <a:srgbClr val="797842"/>
                </a:solidFill>
              </a:rPr>
              <a:t>Assistierter Suizid</a:t>
            </a:r>
            <a:br>
              <a:rPr lang="de-CH" sz="2400" dirty="0">
                <a:solidFill>
                  <a:srgbClr val="797842"/>
                </a:solidFill>
              </a:rPr>
            </a:br>
            <a:r>
              <a:rPr lang="de-CH" sz="2400" dirty="0">
                <a:solidFill>
                  <a:srgbClr val="797842"/>
                </a:solidFill>
              </a:rPr>
              <a:t>Die eigene Perspektive ergründen</a:t>
            </a:r>
          </a:p>
        </p:txBody>
      </p:sp>
    </p:spTree>
    <p:extLst>
      <p:ext uri="{BB962C8B-B14F-4D97-AF65-F5344CB8AC3E}">
        <p14:creationId xmlns:p14="http://schemas.microsoft.com/office/powerpoint/2010/main" val="136589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983E20F-2D07-D940-88E6-F36DE8437246}"/>
              </a:ext>
            </a:extLst>
          </p:cNvPr>
          <p:cNvSpPr/>
          <p:nvPr/>
        </p:nvSpPr>
        <p:spPr>
          <a:xfrm>
            <a:off x="611560" y="3068960"/>
            <a:ext cx="38164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257DBA5-AC1A-A543-847F-6E89B69D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8542740" cy="465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26B0240-6F2E-C24D-823A-B9FA31868B01}"/>
              </a:ext>
            </a:extLst>
          </p:cNvPr>
          <p:cNvSpPr txBox="1"/>
          <p:nvPr/>
        </p:nvSpPr>
        <p:spPr>
          <a:xfrm>
            <a:off x="467544" y="71489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hören früh von den ALS-Betroffenen – Danke, ALS-Team!</a:t>
            </a:r>
          </a:p>
        </p:txBody>
      </p:sp>
    </p:spTree>
    <p:extLst>
      <p:ext uri="{BB962C8B-B14F-4D97-AF65-F5344CB8AC3E}">
        <p14:creationId xmlns:p14="http://schemas.microsoft.com/office/powerpoint/2010/main" val="2568041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615F1-DD4F-9147-B19E-54ACA25E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97842"/>
                </a:solidFill>
              </a:rPr>
              <a:t>Assistierter Suizid </a:t>
            </a:r>
            <a:br>
              <a:rPr lang="de-DE" dirty="0">
                <a:solidFill>
                  <a:srgbClr val="797842"/>
                </a:solidFill>
              </a:rPr>
            </a:br>
            <a:r>
              <a:rPr lang="de-DE" dirty="0">
                <a:solidFill>
                  <a:srgbClr val="797842"/>
                </a:solidFill>
              </a:rPr>
              <a:t>Vorgehen im Hospiz im Park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E5896-7B4D-0E49-807F-E6369FCF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430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Gespräche: </a:t>
            </a:r>
            <a:br>
              <a:rPr lang="de-DE" dirty="0"/>
            </a:br>
            <a:r>
              <a:rPr lang="de-DE" dirty="0"/>
              <a:t>Die Geschichte kennen (Narration)</a:t>
            </a:r>
            <a:br>
              <a:rPr lang="de-DE" dirty="0"/>
            </a:br>
            <a:r>
              <a:rPr lang="de-DE" dirty="0"/>
              <a:t>„Palliativfilter“</a:t>
            </a:r>
            <a:br>
              <a:rPr lang="de-DE" dirty="0"/>
            </a:br>
            <a:r>
              <a:rPr lang="de-DE" dirty="0"/>
              <a:t>Rechtliche Situation checken (Urteilsfähigkeit)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Kontakt zwischen Patient/Patientin und  Sterbehilfeorganisation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Medizinisches Gutachten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Vollzug des Suizids jedoch </a:t>
            </a:r>
            <a:r>
              <a:rPr lang="de-DE" dirty="0" err="1"/>
              <a:t>ausserhalb</a:t>
            </a:r>
            <a:r>
              <a:rPr lang="de-DE" dirty="0"/>
              <a:t> Hospiz</a:t>
            </a:r>
          </a:p>
        </p:txBody>
      </p:sp>
    </p:spTree>
    <p:extLst>
      <p:ext uri="{BB962C8B-B14F-4D97-AF65-F5344CB8AC3E}">
        <p14:creationId xmlns:p14="http://schemas.microsoft.com/office/powerpoint/2010/main" val="344431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BB9FA-110D-2041-841C-C402A240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6871"/>
            <a:ext cx="7886700" cy="390009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“Wenn es nicht mehr geht, dann höre ich einfach auf zu essen und zu trinken. Das dauert dann drei Tage, und dann bin ich tot.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Kann ich das bei Ihnen machen, mit Sedieren?“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230279-768E-FC48-B057-E6B919C6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512"/>
            <a:ext cx="8153400" cy="967264"/>
          </a:xfrm>
        </p:spPr>
        <p:txBody>
          <a:bodyPr>
            <a:normAutofit fontScale="90000"/>
          </a:bodyPr>
          <a:lstStyle/>
          <a:p>
            <a:r>
              <a:rPr lang="de-CH" dirty="0">
                <a:solidFill>
                  <a:srgbClr val="660066"/>
                </a:solidFill>
              </a:rPr>
              <a:t>Freiwilliger Verzicht auf Nahrung (und) Flüssigkeit </a:t>
            </a:r>
            <a:br>
              <a:rPr lang="de-CH" dirty="0">
                <a:solidFill>
                  <a:srgbClr val="660066"/>
                </a:solidFill>
              </a:rPr>
            </a:br>
            <a:r>
              <a:rPr lang="de-CH" dirty="0">
                <a:solidFill>
                  <a:srgbClr val="660066"/>
                </a:solidFill>
              </a:rPr>
              <a:t>»Sterbefasten» </a:t>
            </a:r>
            <a:endParaRPr lang="de-CH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3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45512"/>
            <a:ext cx="8153400" cy="967264"/>
          </a:xfrm>
        </p:spPr>
        <p:txBody>
          <a:bodyPr>
            <a:normAutofit fontScale="90000"/>
          </a:bodyPr>
          <a:lstStyle/>
          <a:p>
            <a:r>
              <a:rPr lang="de-CH" dirty="0">
                <a:solidFill>
                  <a:srgbClr val="660066"/>
                </a:solidFill>
              </a:rPr>
              <a:t>Freiwilliger Verzicht auf Nahrung (und) Flüssigkeit </a:t>
            </a:r>
            <a:br>
              <a:rPr lang="de-CH" dirty="0">
                <a:solidFill>
                  <a:srgbClr val="660066"/>
                </a:solidFill>
              </a:rPr>
            </a:br>
            <a:r>
              <a:rPr lang="de-CH" dirty="0">
                <a:solidFill>
                  <a:srgbClr val="660066"/>
                </a:solidFill>
              </a:rPr>
              <a:t>»Sterbefasten» </a:t>
            </a:r>
            <a:endParaRPr lang="de-CH" sz="2400" dirty="0">
              <a:solidFill>
                <a:srgbClr val="66006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742008"/>
            <a:ext cx="8153400" cy="4697730"/>
          </a:xfrm>
          <a:solidFill>
            <a:srgbClr val="E1E3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CH" sz="2400" dirty="0"/>
              <a:t>Ist die </a:t>
            </a:r>
            <a:r>
              <a:rPr lang="de-CH" sz="2400" b="1" dirty="0"/>
              <a:t>bewusste Entscheidung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CH" sz="2400" dirty="0"/>
              <a:t>einer diesbezüglich </a:t>
            </a:r>
            <a:r>
              <a:rPr lang="de-CH" sz="2400" b="1" dirty="0"/>
              <a:t>urteilsfähigen</a:t>
            </a:r>
            <a:r>
              <a:rPr lang="de-CH" sz="2400" dirty="0"/>
              <a:t> Person,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CH" sz="2400" b="1" dirty="0"/>
              <a:t>freiwillig</a:t>
            </a:r>
            <a:r>
              <a:rPr lang="de-CH" sz="2400" dirty="0"/>
              <a:t> auf Essen (und Trinken) zu verzichten,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CH" sz="2400" dirty="0"/>
              <a:t>mit dem </a:t>
            </a:r>
            <a:r>
              <a:rPr lang="de-CH" sz="2400" b="1" dirty="0"/>
              <a:t>Ziel, rascher zu sterben</a:t>
            </a:r>
            <a:r>
              <a:rPr lang="de-CH" sz="2400" dirty="0"/>
              <a:t>,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CH" sz="2400" dirty="0"/>
              <a:t>wenn der </a:t>
            </a:r>
            <a:r>
              <a:rPr lang="de-CH" sz="2400" b="1" dirty="0"/>
              <a:t>Tod nicht innerhalb von 7 Tagen </a:t>
            </a:r>
            <a:r>
              <a:rPr lang="de-CH" sz="2400" dirty="0"/>
              <a:t>eintritt </a:t>
            </a:r>
            <a:br>
              <a:rPr lang="de-CH" sz="2400" dirty="0"/>
            </a:br>
            <a:r>
              <a:rPr lang="de-CH" sz="2400" dirty="0"/>
              <a:t>(dann nicht auf FVNF zurückzuführen).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CH" sz="2400" dirty="0"/>
              <a:t>Die </a:t>
            </a:r>
            <a:r>
              <a:rPr lang="de-CH" sz="2400" b="1" dirty="0"/>
              <a:t>Tatherrschaft</a:t>
            </a:r>
            <a:r>
              <a:rPr lang="de-CH" sz="2400" dirty="0"/>
              <a:t> liegt bei der betroffenen Person.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0" indent="0">
              <a:buSzPct val="120000"/>
              <a:buNone/>
            </a:pPr>
            <a:r>
              <a:rPr lang="de-CH" sz="2400" dirty="0"/>
              <a:t>Unter diesen Bedingungen ist ein FVNF legal.</a:t>
            </a:r>
          </a:p>
          <a:p>
            <a:pPr marL="0" indent="0">
              <a:buSzPct val="120000"/>
              <a:buNone/>
            </a:pPr>
            <a:r>
              <a:rPr lang="de-CH" sz="2400" dirty="0"/>
              <a:t>Niemand ist verpflichtet, einen FVNF zu begleiten.</a:t>
            </a:r>
          </a:p>
          <a:p>
            <a:pPr marL="0" indent="0">
              <a:buSzPct val="120000"/>
              <a:buNone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29107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de-CH" dirty="0">
                <a:solidFill>
                  <a:srgbClr val="660066"/>
                </a:solidFill>
              </a:rPr>
              <a:t>Verlauf eines FVNF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02D3E9F-F055-004C-82DE-CAFCE18850FE}"/>
              </a:ext>
            </a:extLst>
          </p:cNvPr>
          <p:cNvSpPr/>
          <p:nvPr/>
        </p:nvSpPr>
        <p:spPr>
          <a:xfrm>
            <a:off x="628650" y="1268761"/>
            <a:ext cx="8119814" cy="1368151"/>
          </a:xfrm>
          <a:prstGeom prst="roundRect">
            <a:avLst/>
          </a:prstGeom>
          <a:solidFill>
            <a:srgbClr val="F0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Bewusstsein erhalten. Zustand reversibel.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5B7D96B-97B9-1448-9CD5-9A48BA7BB8CE}"/>
              </a:ext>
            </a:extLst>
          </p:cNvPr>
          <p:cNvSpPr/>
          <p:nvPr/>
        </p:nvSpPr>
        <p:spPr>
          <a:xfrm>
            <a:off x="628650" y="2852938"/>
            <a:ext cx="8119814" cy="1368151"/>
          </a:xfrm>
          <a:prstGeom prst="roundRect">
            <a:avLst/>
          </a:prstGeom>
          <a:solidFill>
            <a:srgbClr val="E3E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Zunehmende Bewusstseinstrübung, ev. Verwirrtheit, Unruhe, Agitiertheit (Delir). Nicht sicher reversibel.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9014229-93CC-EE42-AB73-387E76E41BEF}"/>
              </a:ext>
            </a:extLst>
          </p:cNvPr>
          <p:cNvSpPr/>
          <p:nvPr/>
        </p:nvSpPr>
        <p:spPr>
          <a:xfrm>
            <a:off x="628650" y="4437115"/>
            <a:ext cx="8119814" cy="2055758"/>
          </a:xfrm>
          <a:prstGeom prst="roundRect">
            <a:avLst/>
          </a:prstGeom>
          <a:solidFill>
            <a:srgbClr val="D6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</a:p>
          <a:p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Sterbephase, Nierenversagen. Irreversibel. </a:t>
            </a:r>
            <a:b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jüngere Menschen kann Durstgefühl enorm plagend sein </a:t>
            </a:r>
            <a:r>
              <a:rPr lang="mr-IN" sz="2400" dirty="0">
                <a:solidFill>
                  <a:schemeClr val="tx1"/>
                </a:solidFill>
                <a:latin typeface="Arial" panose="020B0604020202020204" pitchFamily="34" charset="0"/>
              </a:rPr>
              <a:t>–</a:t>
            </a:r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daher Flüssigkeitsentzug eher nicht zu empfehlen.</a:t>
            </a:r>
          </a:p>
        </p:txBody>
      </p:sp>
    </p:spTree>
    <p:extLst>
      <p:ext uri="{BB962C8B-B14F-4D97-AF65-F5344CB8AC3E}">
        <p14:creationId xmlns:p14="http://schemas.microsoft.com/office/powerpoint/2010/main" val="200970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2B3C1-2116-3340-95AC-7E54FDD9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de-DE" dirty="0">
                <a:solidFill>
                  <a:srgbClr val="660066"/>
                </a:solidFill>
              </a:rPr>
              <a:t>Wie lange dauert ein FVNF?</a:t>
            </a:r>
          </a:p>
        </p:txBody>
      </p:sp>
    </p:spTree>
    <p:extLst>
      <p:ext uri="{BB962C8B-B14F-4D97-AF65-F5344CB8AC3E}">
        <p14:creationId xmlns:p14="http://schemas.microsoft.com/office/powerpoint/2010/main" val="87809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2B3C1-2116-3340-95AC-7E54FDD9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de-DE" dirty="0">
                <a:solidFill>
                  <a:srgbClr val="660066"/>
                </a:solidFill>
              </a:rPr>
              <a:t>Wie lange dauert ein FVNF?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706B2-271C-0C44-BE59-C0A7487175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80209"/>
            <a:ext cx="8153400" cy="4197377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Nahrungs- und Flüssigkeitsverzicht: 	bis 3 Wochen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Nur Nahrungsverzicht:				bis 3 Monate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0" indent="0">
              <a:buSzPct val="120000"/>
              <a:buNone/>
            </a:pPr>
            <a:r>
              <a:rPr lang="de-DE" sz="2400" b="1" dirty="0"/>
              <a:t>Erfahrungen</a:t>
            </a:r>
            <a:r>
              <a:rPr lang="de-DE" sz="2400" dirty="0"/>
              <a:t>: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Nicht vorhersagbar, wie ruhig ein FVN(F) verläuft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Bei jüngeren Menschen jedoch deutlich schwieriger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Braucht gefestigte Persönlichkeit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Verzicht auf Trinken oft nicht konsequent (Durst!)	</a:t>
            </a:r>
          </a:p>
        </p:txBody>
      </p:sp>
    </p:spTree>
    <p:extLst>
      <p:ext uri="{BB962C8B-B14F-4D97-AF65-F5344CB8AC3E}">
        <p14:creationId xmlns:p14="http://schemas.microsoft.com/office/powerpoint/2010/main" val="175723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950307"/>
            <a:ext cx="8153400" cy="3527401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de-CH" dirty="0"/>
              <a:t>Entscheidend für die ethische Bewertung ist die Ausgangslage des Patienten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Palliative präterminale Situation: Sterbeprozess wird möglicherweise beschleunigt, nicht aber hervorgerufen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dirty="0"/>
              <a:t>Bei „gesundem“ Menschen näher beim Suizid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8650" y="5903694"/>
            <a:ext cx="806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Fringer A. et al. Pflegerecht 02/2018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6E935B9-94EF-E84B-9619-2ED0BEF99A84}"/>
              </a:ext>
            </a:extLst>
          </p:cNvPr>
          <p:cNvSpPr txBox="1">
            <a:spLocks/>
          </p:cNvSpPr>
          <p:nvPr/>
        </p:nvSpPr>
        <p:spPr>
          <a:xfrm>
            <a:off x="628650" y="692696"/>
            <a:ext cx="7886700" cy="831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660066"/>
                </a:solidFill>
              </a:rPr>
              <a:t>FVNF – natürlicher Tod oder Sterbehilfe?</a:t>
            </a:r>
          </a:p>
        </p:txBody>
      </p:sp>
    </p:spTree>
    <p:extLst>
      <p:ext uri="{BB962C8B-B14F-4D97-AF65-F5344CB8AC3E}">
        <p14:creationId xmlns:p14="http://schemas.microsoft.com/office/powerpoint/2010/main" val="88499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4B3F-EA7D-BC4E-B90D-FDA91041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831626"/>
          </a:xfrm>
        </p:spPr>
        <p:txBody>
          <a:bodyPr/>
          <a:lstStyle/>
          <a:p>
            <a:r>
              <a:rPr lang="de-DE" dirty="0">
                <a:solidFill>
                  <a:srgbClr val="660066"/>
                </a:solidFill>
              </a:rPr>
              <a:t>FVNF - ethische und rechtliche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9724C-3A73-6043-9A83-65B4055699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12869"/>
            <a:ext cx="7543750" cy="3432381"/>
          </a:xfrm>
          <a:solidFill>
            <a:srgbClr val="E1E3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400" b="1" dirty="0"/>
              <a:t>„Natürlicher Tod“ oder assistierter Suizid?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400" b="1" dirty="0"/>
              <a:t>Sedierung</a:t>
            </a:r>
            <a:r>
              <a:rPr lang="de-DE" sz="2400" dirty="0"/>
              <a:t>: Darf man das? Ab wann?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400" b="1" dirty="0"/>
              <a:t>Was tun bei Verwirrtheit</a:t>
            </a:r>
            <a:r>
              <a:rPr lang="de-DE" sz="2400" dirty="0"/>
              <a:t> – wenn Patient/Vertrauensperson abbrechen will?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400" b="1" dirty="0"/>
              <a:t>Wo</a:t>
            </a:r>
            <a:r>
              <a:rPr lang="de-DE" sz="2400" dirty="0"/>
              <a:t> soll/darf ein FVNF stattfinden? Gibt es ein Gerechtigkeitsproblem (Bettenmangel, Personal)?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400" dirty="0"/>
              <a:t>Darf man die Begleitung als Fachperson </a:t>
            </a:r>
            <a:r>
              <a:rPr lang="de-DE" sz="2400" b="1" dirty="0"/>
              <a:t>ablehnen</a:t>
            </a:r>
            <a:r>
              <a:rPr lang="de-DE" sz="2400" dirty="0"/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B205AC-3146-1D4D-B706-6F461CEDA4AF}"/>
              </a:ext>
            </a:extLst>
          </p:cNvPr>
          <p:cNvSpPr txBox="1"/>
          <p:nvPr/>
        </p:nvSpPr>
        <p:spPr>
          <a:xfrm>
            <a:off x="2123728" y="56612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Differenzierte Vorabklärungen und Gespräche nötig. Braucht Erfahrung!</a:t>
            </a:r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8E0A9891-9C65-9540-B678-078A9572A28E}"/>
              </a:ext>
            </a:extLst>
          </p:cNvPr>
          <p:cNvSpPr/>
          <p:nvPr/>
        </p:nvSpPr>
        <p:spPr>
          <a:xfrm>
            <a:off x="755576" y="5733256"/>
            <a:ext cx="1008112" cy="648072"/>
          </a:xfrm>
          <a:prstGeom prst="rightArrow">
            <a:avLst/>
          </a:prstGeom>
          <a:gradFill>
            <a:gsLst>
              <a:gs pos="0">
                <a:srgbClr val="C00000"/>
              </a:gs>
              <a:gs pos="38000">
                <a:srgbClr val="FF0000"/>
              </a:gs>
              <a:gs pos="100000">
                <a:srgbClr val="FFC00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1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75534C-F8A7-884D-A9C9-1A30F91CD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39631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3200"/>
              <a:t>„Ich </a:t>
            </a:r>
            <a:r>
              <a:rPr lang="de-DE" sz="3200" dirty="0"/>
              <a:t>will nicht 1‘000 Abschiede durchleiden. 880 reichen.“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Herr E.L., 66 Jahre, Diagnose vor 14 Monaten</a:t>
            </a:r>
          </a:p>
        </p:txBody>
      </p:sp>
    </p:spTree>
    <p:extLst>
      <p:ext uri="{BB962C8B-B14F-4D97-AF65-F5344CB8AC3E}">
        <p14:creationId xmlns:p14="http://schemas.microsoft.com/office/powerpoint/2010/main" val="229502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CB2761-F826-1B4D-8934-2D86C869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1052736"/>
            <a:ext cx="6444208" cy="508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Gründe, warum es „nicht mehr reicht“</a:t>
            </a:r>
            <a:br>
              <a:rPr lang="de-DE" sz="2400" b="1" dirty="0"/>
            </a:br>
            <a:r>
              <a:rPr lang="de-DE" sz="2400" dirty="0"/>
              <a:t>Erfahrungen aus der Sprechstunde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Verlust der Kommunikationsfähigkeit</a:t>
            </a:r>
          </a:p>
          <a:p>
            <a:r>
              <a:rPr lang="de-DE" sz="2400" dirty="0" err="1"/>
              <a:t>Grosse</a:t>
            </a:r>
            <a:r>
              <a:rPr lang="de-DE" sz="2400" dirty="0"/>
              <a:t>, allgemeine Schwäche </a:t>
            </a:r>
          </a:p>
          <a:p>
            <a:r>
              <a:rPr lang="de-DE" sz="2400" dirty="0"/>
              <a:t>Atemnot</a:t>
            </a:r>
          </a:p>
          <a:p>
            <a:r>
              <a:rPr lang="de-DE" sz="2400" dirty="0"/>
              <a:t>Verlust des eigenen Handlungsraums</a:t>
            </a:r>
          </a:p>
          <a:p>
            <a:r>
              <a:rPr lang="de-DE" sz="2400" dirty="0"/>
              <a:t>Beziehungsaspekte</a:t>
            </a:r>
          </a:p>
          <a:p>
            <a:r>
              <a:rPr lang="de-DE" sz="2400" b="1" dirty="0"/>
              <a:t>Aber: Oft verschiedene, auch widersprüchliche Wünsche nebeneinander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B5BB1E-EEE4-2643-9FF8-73A404BF9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837"/>
          <a:stretch/>
        </p:blipFill>
        <p:spPr>
          <a:xfrm>
            <a:off x="323528" y="1052735"/>
            <a:ext cx="2247678" cy="4433709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043973-46E2-AF48-B9C9-073E3FBC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070343"/>
            <a:ext cx="3073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56DC5-3C96-0F49-BBC8-88950BCC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Szenarien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D2ABA738-6CBF-AB4E-8C0D-7726F2D57033}"/>
              </a:ext>
            </a:extLst>
          </p:cNvPr>
          <p:cNvSpPr/>
          <p:nvPr/>
        </p:nvSpPr>
        <p:spPr>
          <a:xfrm>
            <a:off x="4646491" y="1988840"/>
            <a:ext cx="3744416" cy="1738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Sterbefasten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F044577-E82E-844E-B0DA-317B1A619C69}"/>
              </a:ext>
            </a:extLst>
          </p:cNvPr>
          <p:cNvSpPr/>
          <p:nvPr/>
        </p:nvSpPr>
        <p:spPr>
          <a:xfrm>
            <a:off x="628143" y="1988840"/>
            <a:ext cx="3744416" cy="1738311"/>
          </a:xfrm>
          <a:prstGeom prst="roundRect">
            <a:avLst/>
          </a:prstGeom>
          <a:solidFill>
            <a:srgbClr val="CAD8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Offenlassend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„Es kommt, wie es kommt“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„Das Ende ist unvorstellbar“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A1FFCA81-FC36-B445-A968-186BB11C03F8}"/>
              </a:ext>
            </a:extLst>
          </p:cNvPr>
          <p:cNvSpPr/>
          <p:nvPr/>
        </p:nvSpPr>
        <p:spPr>
          <a:xfrm>
            <a:off x="4593093" y="4221088"/>
            <a:ext cx="3744416" cy="1738311"/>
          </a:xfrm>
          <a:prstGeom prst="roundRect">
            <a:avLst/>
          </a:prstGeom>
          <a:solidFill>
            <a:srgbClr val="E3E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Assistierter Suizid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8278B62F-4669-8D42-B448-96438193E16E}"/>
              </a:ext>
            </a:extLst>
          </p:cNvPr>
          <p:cNvSpPr/>
          <p:nvPr/>
        </p:nvSpPr>
        <p:spPr>
          <a:xfrm>
            <a:off x="614451" y="4221088"/>
            <a:ext cx="3744416" cy="17383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Tiefe kontinuierliche Sedierung bis ans Lebensende</a:t>
            </a:r>
          </a:p>
        </p:txBody>
      </p:sp>
    </p:spTree>
    <p:extLst>
      <p:ext uri="{BB962C8B-B14F-4D97-AF65-F5344CB8AC3E}">
        <p14:creationId xmlns:p14="http://schemas.microsoft.com/office/powerpoint/2010/main" val="297743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99ED0-713F-A04D-B958-507744C0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de-DE" sz="2400" b="0" dirty="0">
                <a:solidFill>
                  <a:schemeClr val="accent2">
                    <a:lumMod val="75000"/>
                  </a:schemeClr>
                </a:solidFill>
              </a:rPr>
              <a:t>Tiefe kontinuierliche Sedierung bis ans Lebensende (TKS) </a:t>
            </a:r>
            <a:br>
              <a:rPr lang="de-DE" sz="24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Ist TKS eine Form von Sterbehilfe?</a:t>
            </a:r>
          </a:p>
        </p:txBody>
      </p:sp>
    </p:spTree>
    <p:extLst>
      <p:ext uri="{BB962C8B-B14F-4D97-AF65-F5344CB8AC3E}">
        <p14:creationId xmlns:p14="http://schemas.microsoft.com/office/powerpoint/2010/main" val="149989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2D2BC-B383-034B-AE23-3D57B1E6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5"/>
            <a:ext cx="8263830" cy="4360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 err="1"/>
              <a:t>Jein</a:t>
            </a: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Richtig durchgeführt, verlängert/verkürzt sie </a:t>
            </a:r>
            <a:br>
              <a:rPr lang="de-DE" sz="2400" dirty="0"/>
            </a:br>
            <a:r>
              <a:rPr lang="de-DE" sz="2400" dirty="0"/>
              <a:t>das Leben </a:t>
            </a:r>
            <a:r>
              <a:rPr lang="de-DE" sz="2400" i="1" dirty="0"/>
              <a:t>in der Regel </a:t>
            </a:r>
            <a:r>
              <a:rPr lang="de-DE" sz="2400" dirty="0"/>
              <a:t>nicht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Entscheidend sind Krankheitsprogredienz und </a:t>
            </a:r>
            <a:r>
              <a:rPr lang="de-DE" sz="2400" dirty="0" err="1"/>
              <a:t>Begleitmassnahmen</a:t>
            </a:r>
            <a:r>
              <a:rPr lang="de-DE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Merke: ALS-Betroffene (auch solche mit Atemnot) brauchen oft eher hohe </a:t>
            </a:r>
            <a:r>
              <a:rPr lang="de-DE" sz="2400" dirty="0" err="1"/>
              <a:t>Midazolamdosen</a:t>
            </a:r>
            <a:endParaRPr lang="de-DE" sz="2400" dirty="0"/>
          </a:p>
          <a:p>
            <a:pPr>
              <a:spcAft>
                <a:spcPts val="1200"/>
              </a:spcAft>
            </a:pPr>
            <a:r>
              <a:rPr lang="de-DE" sz="2400" dirty="0"/>
              <a:t>Gewisse Kardiotoxizität von </a:t>
            </a:r>
            <a:r>
              <a:rPr lang="de-DE" sz="2400" dirty="0" err="1"/>
              <a:t>Midazolam</a:t>
            </a:r>
            <a:r>
              <a:rPr lang="de-DE" sz="2400" dirty="0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B38F8F9-0579-FF44-B377-AEDA100B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de-DE" sz="2400" b="0" dirty="0">
                <a:solidFill>
                  <a:schemeClr val="accent2">
                    <a:lumMod val="75000"/>
                  </a:schemeClr>
                </a:solidFill>
              </a:rPr>
              <a:t>Tiefe kontinuierliche Sedierung bis ans Lebensende (TKS) </a:t>
            </a:r>
            <a:br>
              <a:rPr lang="de-DE" sz="24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Ist TKS eine Form von Sterbehilfe?</a:t>
            </a:r>
          </a:p>
        </p:txBody>
      </p:sp>
    </p:spTree>
    <p:extLst>
      <p:ext uri="{BB962C8B-B14F-4D97-AF65-F5344CB8AC3E}">
        <p14:creationId xmlns:p14="http://schemas.microsoft.com/office/powerpoint/2010/main" val="24408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99ED0-713F-A04D-B958-507744C0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Tiefe kontinuierliche Sedierung bis ans Lebensende (TKS)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2D2BC-B383-034B-AE23-3D57B1E6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62496"/>
            <a:ext cx="7886700" cy="33303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Legal bei „absehbarem Lebensende“ (Tage)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Es gibt Standards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Zeit- und personalintensiv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Braucht Erfahrung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1F7402-6569-EC40-AF6E-EA47BB994534}"/>
              </a:ext>
            </a:extLst>
          </p:cNvPr>
          <p:cNvSpPr txBox="1"/>
          <p:nvPr/>
        </p:nvSpPr>
        <p:spPr>
          <a:xfrm>
            <a:off x="628650" y="2039815"/>
            <a:ext cx="7255718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Schlafen, nicht Einschläfern</a:t>
            </a:r>
          </a:p>
          <a:p>
            <a:pPr algn="ctr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TKS: Der 10-Punkte-Plan der EAPC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2800" b="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Cherny</a:t>
            </a: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. Palliative Medicine. 2009. 27(7): 581-93.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44621"/>
            <a:ext cx="8458200" cy="4371374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Risiken abschätzen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Indikation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Gesamtschau, ist es angemessen?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Gespräch und Konsens mit Patient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Information der Angehörigen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Methode wählen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Verordnung Substanz, Dosis, </a:t>
            </a:r>
            <a:r>
              <a:rPr lang="de-DE" sz="2400" dirty="0" err="1">
                <a:latin typeface="Arial" charset="0"/>
                <a:ea typeface="ＭＳ Ｐゴシック" charset="-128"/>
                <a:cs typeface="ＭＳ Ｐゴシック" charset="-128"/>
              </a:rPr>
              <a:t>Monitoring</a:t>
            </a: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, Weitere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Welche Begleitbehandlung</a:t>
            </a: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Begleitung der Familie während </a:t>
            </a:r>
            <a:r>
              <a:rPr lang="de-DE" sz="2400" dirty="0" err="1">
                <a:latin typeface="Arial" charset="0"/>
                <a:ea typeface="ＭＳ Ｐゴシック" charset="-128"/>
                <a:cs typeface="ＭＳ Ｐゴシック" charset="-128"/>
              </a:rPr>
              <a:t>Sedation</a:t>
            </a:r>
            <a:endParaRPr lang="de-DE" sz="24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de-DE" sz="2400" dirty="0">
                <a:latin typeface="Arial" charset="0"/>
                <a:ea typeface="ＭＳ Ｐゴシック" charset="-128"/>
                <a:cs typeface="ＭＳ Ｐゴシック" charset="-128"/>
              </a:rPr>
              <a:t>Begleitung des Teams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271B2-B5D6-3746-9718-B948F45B060D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67893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Bildschirmpräsentation (4:3)</PresentationFormat>
  <Paragraphs>180</Paragraphs>
  <Slides>27</Slides>
  <Notes>5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Times</vt:lpstr>
      <vt:lpstr>Office</vt:lpstr>
      <vt:lpstr>Mit ALS-Betroffenen über das Lebensende sprechen Ausgesprochenes und Unausgesprochenes</vt:lpstr>
      <vt:lpstr>PowerPoint-Präsentation</vt:lpstr>
      <vt:lpstr>PowerPoint-Präsentation</vt:lpstr>
      <vt:lpstr>PowerPoint-Präsentation</vt:lpstr>
      <vt:lpstr>Szenarien</vt:lpstr>
      <vt:lpstr>Tiefe kontinuierliche Sedierung bis ans Lebensende (TKS)  Ist TKS eine Form von Sterbehilfe?</vt:lpstr>
      <vt:lpstr>Tiefe kontinuierliche Sedierung bis ans Lebensende (TKS)  Ist TKS eine Form von Sterbehilfe?</vt:lpstr>
      <vt:lpstr>Tiefe kontinuierliche Sedierung bis ans Lebensende (TKS)</vt:lpstr>
      <vt:lpstr>TKS: Der 10-Punkte-Plan der EAPC Cherny. Palliative Medicine. 2009. 27(7): 581-93.</vt:lpstr>
      <vt:lpstr>PowerPoint-Präsentation</vt:lpstr>
      <vt:lpstr>Sedieren am Lebensende Wie ich informieren kann</vt:lpstr>
      <vt:lpstr>Wann beginnen?</vt:lpstr>
      <vt:lpstr>PowerPoint-Präsentation</vt:lpstr>
      <vt:lpstr>Angehörige  Betreuende und Betroffene</vt:lpstr>
      <vt:lpstr>Assistierter Suizid</vt:lpstr>
      <vt:lpstr>Feine Antennen</vt:lpstr>
      <vt:lpstr>STW - die Perspektive des Patienten ergründen</vt:lpstr>
      <vt:lpstr>«Können Sie mit Ihrer Familie darüber sprechen?» Zur Last fallen im Kontext von Beziehungen</vt:lpstr>
      <vt:lpstr>PowerPoint-Präsentation</vt:lpstr>
      <vt:lpstr>Assistierter Suizid  Vorgehen im Hospiz im Park</vt:lpstr>
      <vt:lpstr>Freiwilliger Verzicht auf Nahrung (und) Flüssigkeit  »Sterbefasten» </vt:lpstr>
      <vt:lpstr>Freiwilliger Verzicht auf Nahrung (und) Flüssigkeit  »Sterbefasten» </vt:lpstr>
      <vt:lpstr>Verlauf eines FVNF</vt:lpstr>
      <vt:lpstr>Wie lange dauert ein FVNF?</vt:lpstr>
      <vt:lpstr>Wie lange dauert ein FVNF?</vt:lpstr>
      <vt:lpstr>PowerPoint-Präsentation</vt:lpstr>
      <vt:lpstr>FVNF - ethische und rechtliche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ALS-Betroffenen über das Lebensende sprechen Ausgesprochenes und Unausgesprochenes</dc:title>
  <dc:creator>Heike Gudat</dc:creator>
  <cp:lastModifiedBy>Esther Frey | Verein ALS Schweiz</cp:lastModifiedBy>
  <cp:revision>19</cp:revision>
  <dcterms:created xsi:type="dcterms:W3CDTF">2020-09-15T16:42:58Z</dcterms:created>
  <dcterms:modified xsi:type="dcterms:W3CDTF">2020-09-21T11:37:28Z</dcterms:modified>
</cp:coreProperties>
</file>