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371" r:id="rId2"/>
    <p:sldId id="389" r:id="rId3"/>
    <p:sldId id="390" r:id="rId4"/>
    <p:sldId id="387" r:id="rId5"/>
    <p:sldId id="377" r:id="rId6"/>
    <p:sldId id="386" r:id="rId7"/>
    <p:sldId id="394" r:id="rId8"/>
    <p:sldId id="380" r:id="rId9"/>
    <p:sldId id="391" r:id="rId10"/>
    <p:sldId id="395" r:id="rId11"/>
    <p:sldId id="382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1B913"/>
    <a:srgbClr val="FFDD86"/>
    <a:srgbClr val="FA2F00"/>
    <a:srgbClr val="C0E475"/>
    <a:srgbClr val="00ACB6"/>
    <a:srgbClr val="F6A800"/>
    <a:srgbClr val="A778AE"/>
    <a:srgbClr val="6F79BC"/>
    <a:srgbClr val="1FA22E"/>
    <a:srgbClr val="F7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2160" autoAdjust="0"/>
  </p:normalViewPr>
  <p:slideViewPr>
    <p:cSldViewPr snapToGrid="0" snapToObjects="1">
      <p:cViewPr varScale="1">
        <p:scale>
          <a:sx n="109" d="100"/>
          <a:sy n="109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3342-2434-0548-8CF9-1650FAF198DE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38536-7DDC-D140-AAEA-F873E316E9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405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D1B0-59D5-0441-A005-C262B5030599}" type="datetimeFigureOut">
              <a:rPr lang="de-DE" smtClean="0"/>
              <a:t>14.09.2020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012C-6FCC-4148-8616-2B13E042A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907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tieg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0" y="1562099"/>
            <a:ext cx="9143999" cy="5295901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7" name="Bild 6" descr="Unbenannt-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931333" y="1880776"/>
            <a:ext cx="7407580" cy="401876"/>
          </a:xfrm>
          <a:prstGeom prst="rect">
            <a:avLst/>
          </a:prstGeom>
        </p:spPr>
        <p:txBody>
          <a:bodyPr vert="horz" lIns="0" tIns="0"/>
          <a:lstStyle>
            <a:lvl1pPr algn="l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931863" y="2387600"/>
            <a:ext cx="7407275" cy="3938588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15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931863" y="1880776"/>
            <a:ext cx="7407275" cy="4445412"/>
          </a:xfrm>
          <a:prstGeom prst="rect">
            <a:avLst/>
          </a:prstGeom>
        </p:spPr>
        <p:txBody>
          <a:bodyPr vert="horz"/>
          <a:lstStyle>
            <a:lvl1pPr>
              <a:defRPr sz="1800" b="0" i="0" spc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 spc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spc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spc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 spc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31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ene Fla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923824" y="1881188"/>
            <a:ext cx="7407276" cy="4445000"/>
          </a:xfrm>
          <a:prstGeom prst="rect">
            <a:avLst/>
          </a:prstGeom>
          <a:solidFill>
            <a:srgbClr val="91B91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698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bild mit St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pic>
        <p:nvPicPr>
          <p:cNvPr id="9" name="Bild 8" descr="Unbenannt-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55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31333" y="2354980"/>
            <a:ext cx="7407581" cy="3922309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4pPr>
            <a:lvl5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931333" y="1880776"/>
            <a:ext cx="7407580" cy="40187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1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31333" y="1880776"/>
            <a:ext cx="7407581" cy="4396513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4pPr>
            <a:lvl5pPr marL="20574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ique"/>
                <a:cs typeface="C Univers 57 Condensed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5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31334" y="2354980"/>
            <a:ext cx="3401040" cy="392230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931333" y="1880776"/>
            <a:ext cx="7407580" cy="401876"/>
          </a:xfrm>
          <a:prstGeom prst="rect">
            <a:avLst/>
          </a:prstGeom>
        </p:spPr>
        <p:txBody>
          <a:bodyPr vert="horz" lIns="0" tIns="0" bIns="0"/>
          <a:lstStyle>
            <a:lvl1pPr algn="l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4937874" y="2354980"/>
            <a:ext cx="3401040" cy="392230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5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4805552" y="1880776"/>
            <a:ext cx="3533361" cy="4396513"/>
          </a:xfrm>
          <a:prstGeom prst="rect">
            <a:avLst/>
          </a:prstGeom>
        </p:spPr>
        <p:txBody>
          <a:bodyPr vert="horz" lIns="0" tIns="0" b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931863" y="1880776"/>
            <a:ext cx="3533361" cy="4396513"/>
          </a:xfrm>
          <a:prstGeom prst="rect">
            <a:avLst/>
          </a:prstGeom>
        </p:spPr>
        <p:txBody>
          <a:bodyPr vert="horz" lIns="0" tIns="0" b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31334" y="2354980"/>
            <a:ext cx="3401040" cy="3922309"/>
          </a:xfrm>
          <a:prstGeom prst="rect">
            <a:avLst/>
          </a:prstGeom>
        </p:spPr>
        <p:txBody>
          <a:bodyPr vert="horz" lIns="0" tIns="0" b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4" name="Titel 15"/>
          <p:cNvSpPr>
            <a:spLocks noGrp="1"/>
          </p:cNvSpPr>
          <p:nvPr>
            <p:ph type="title"/>
          </p:nvPr>
        </p:nvSpPr>
        <p:spPr>
          <a:xfrm>
            <a:off x="931333" y="1880776"/>
            <a:ext cx="3401041" cy="401876"/>
          </a:xfrm>
          <a:prstGeom prst="rect">
            <a:avLst/>
          </a:prstGeom>
        </p:spPr>
        <p:txBody>
          <a:bodyPr vert="horz" lIns="0" tIns="0"/>
          <a:lstStyle>
            <a:lvl1pPr algn="l">
              <a:lnSpc>
                <a:spcPct val="100000"/>
              </a:lnSpc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805363" y="1880775"/>
            <a:ext cx="3533775" cy="2154051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805363" y="4147352"/>
            <a:ext cx="3533775" cy="2129937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ohne 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31334" y="1880775"/>
            <a:ext cx="3401040" cy="4396513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805363" y="1880775"/>
            <a:ext cx="3533775" cy="2154051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805363" y="4147352"/>
            <a:ext cx="3533775" cy="2129937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mit Titel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937873" y="2354980"/>
            <a:ext cx="3401040" cy="3922310"/>
          </a:xfrm>
          <a:prstGeom prst="rect">
            <a:avLst/>
          </a:prstGeom>
        </p:spPr>
        <p:txBody>
          <a:bodyPr vert="horz" lIns="0" tIns="0" bIns="0"/>
          <a:lstStyle>
            <a:lvl1pPr marL="342900" indent="-342900">
              <a:lnSpc>
                <a:spcPts val="2500"/>
              </a:lnSpc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4" name="Titel 15"/>
          <p:cNvSpPr>
            <a:spLocks noGrp="1"/>
          </p:cNvSpPr>
          <p:nvPr>
            <p:ph type="title"/>
          </p:nvPr>
        </p:nvSpPr>
        <p:spPr>
          <a:xfrm>
            <a:off x="4937872" y="1880776"/>
            <a:ext cx="3401041" cy="401876"/>
          </a:xfrm>
          <a:prstGeom prst="rect">
            <a:avLst/>
          </a:prstGeom>
        </p:spPr>
        <p:txBody>
          <a:bodyPr vert="horz" lIns="0" tIns="0"/>
          <a:lstStyle>
            <a:lvl1pPr algn="l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65 Bold"/>
                <a:cs typeface="Univers LT Std 65 Bold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931332" y="1880775"/>
            <a:ext cx="3533775" cy="2134063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9"/>
          </p:nvPr>
        </p:nvSpPr>
        <p:spPr>
          <a:xfrm>
            <a:off x="931332" y="4143227"/>
            <a:ext cx="3533775" cy="2134063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ohne Titel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937873" y="1880776"/>
            <a:ext cx="3401040" cy="4396514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1pPr>
            <a:lvl2pPr marL="742950" indent="-28575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2pPr>
            <a:lvl3pPr marL="1143000" indent="-228600">
              <a:lnSpc>
                <a:spcPts val="2500"/>
              </a:lnSpc>
              <a:spcBef>
                <a:spcPts val="500"/>
              </a:spcBef>
              <a:spcAft>
                <a:spcPts val="500"/>
              </a:spcAft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Univers LT Std 45 Light"/>
                <a:cs typeface="Univers LT Std 45 Light"/>
              </a:defRPr>
            </a:lvl3pPr>
            <a:lvl4pPr marL="16002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4pPr>
            <a:lvl5pPr marL="2057400" indent="-228600">
              <a:buClr>
                <a:srgbClr val="91B913"/>
              </a:buClr>
              <a:buSzPct val="75000"/>
              <a:buFont typeface="Wingdings" charset="2"/>
              <a:buChar char="§"/>
              <a:defRPr sz="1800" b="0" i="0" baseline="0">
                <a:latin typeface="L Univers 45 Light"/>
                <a:cs typeface="L Univers 45 Light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931332" y="1880775"/>
            <a:ext cx="3533775" cy="2134063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9"/>
          </p:nvPr>
        </p:nvSpPr>
        <p:spPr>
          <a:xfrm>
            <a:off x="931332" y="4143227"/>
            <a:ext cx="3533775" cy="2134063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7F7F7F"/>
                </a:solidFill>
                <a:latin typeface="B Univers 65 Bold"/>
                <a:cs typeface="B Univers 65 Bold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3999" cy="1171575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solidFill>
                  <a:srgbClr val="7F7F7F"/>
                </a:solidFill>
                <a:latin typeface="Univers 55"/>
                <a:cs typeface="Univers 55"/>
              </a:defRPr>
            </a:lvl1pPr>
          </a:lstStyle>
          <a:p>
            <a:r>
              <a:rPr lang="de-DE" dirty="0" err="1"/>
              <a:t>Kopfbild</a:t>
            </a:r>
            <a:endParaRPr lang="de-DE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6B969399-3D74-E34E-9DCB-90D9EF9CCAA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r>
              <a:rPr lang="de-DE"/>
              <a:t>Stiftung Diakonat Bethesda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931862" y="1148948"/>
            <a:ext cx="7407051" cy="385763"/>
          </a:xfrm>
          <a:prstGeom prst="rect">
            <a:avLst/>
          </a:prstGeom>
          <a:ln>
            <a:noFill/>
          </a:ln>
        </p:spPr>
        <p:txBody>
          <a:bodyPr vert="horz" lIns="0"/>
          <a:lstStyle>
            <a:lvl1pPr marL="0" indent="0">
              <a:buNone/>
              <a:defRPr sz="2000" b="0" i="0" spc="0">
                <a:solidFill>
                  <a:srgbClr val="FFFFFF"/>
                </a:solidFill>
                <a:latin typeface="Univers LT Std 45 Light Obl"/>
                <a:cs typeface="Univers LT Std 45 Light Obl"/>
              </a:defRPr>
            </a:lvl1pPr>
            <a:lvl2pPr>
              <a:defRPr sz="1800" b="0" i="1">
                <a:latin typeface="C Univers 57 Condensed"/>
                <a:cs typeface="C Univers 57 Condensed"/>
              </a:defRPr>
            </a:lvl2pPr>
            <a:lvl3pPr>
              <a:defRPr sz="1800" b="0" i="1">
                <a:latin typeface="C Univers 57 Condensed"/>
                <a:cs typeface="C Univers 57 Condensed"/>
              </a:defRPr>
            </a:lvl3pPr>
            <a:lvl4pPr>
              <a:defRPr sz="1800" b="0" i="1">
                <a:latin typeface="C Univers 57 Condensed"/>
                <a:cs typeface="C Univers 57 Condensed"/>
              </a:defRPr>
            </a:lvl4pPr>
            <a:lvl5pPr>
              <a:defRPr sz="1800" b="0" i="1">
                <a:latin typeface="C Univers 57 Condensed"/>
                <a:cs typeface="C Univers 57 Condensed"/>
              </a:defRPr>
            </a:lvl5pPr>
          </a:lstStyle>
          <a:p>
            <a:pPr lvl="0"/>
            <a:r>
              <a:rPr lang="de-CH" dirty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5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1168674"/>
            <a:ext cx="9144000" cy="396000"/>
          </a:xfrm>
          <a:prstGeom prst="rect">
            <a:avLst/>
          </a:prstGeom>
          <a:solidFill>
            <a:srgbClr val="91B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5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46" r:id="rId3"/>
    <p:sldLayoutId id="2147483735" r:id="rId4"/>
    <p:sldLayoutId id="2147483747" r:id="rId5"/>
    <p:sldLayoutId id="2147483738" r:id="rId6"/>
    <p:sldLayoutId id="2147483740" r:id="rId7"/>
    <p:sldLayoutId id="2147483739" r:id="rId8"/>
    <p:sldLayoutId id="2147483741" r:id="rId9"/>
    <p:sldLayoutId id="2147483742" r:id="rId10"/>
    <p:sldLayoutId id="2147483743" r:id="rId11"/>
    <p:sldLayoutId id="2147483745" r:id="rId12"/>
    <p:sldLayoutId id="2147483754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6" name="Bildplatzhalter 5" descr="titelseite_5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41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31333" y="1880776"/>
            <a:ext cx="7838094" cy="439651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Alternativen: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„Ich höre, was Du mir sagst, und ich höre Dir weiter zu.“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„</a:t>
            </a:r>
            <a:r>
              <a:rPr lang="de-CH" dirty="0"/>
              <a:t>Was ist Dir im Leben, in der verbleibenden Lebenszeit wichtig? Wovor fürchtest Du Dich? Was macht Dein Leben erträglich/unerträglich? Was trägt Dich im Leben und im Sterben?“</a:t>
            </a: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r>
              <a:rPr lang="de-CH" dirty="0"/>
              <a:t>- Wir nehmen das Gegenüber durch unser zugewandtes Fragen und offenes Zuhören ernst, zeigen unser Interesse, schaffen so eine persönliche Beziehung zu ihm.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CH" dirty="0"/>
              <a:t>- Ich enthalte mich des moralischen Urteils (in beide Richtungen). </a:t>
            </a: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>
              <a:spcBef>
                <a:spcPct val="50000"/>
              </a:spcBef>
              <a:buFont typeface="Wingdings" charset="2"/>
              <a:buChar char="Ø"/>
            </a:pPr>
            <a:endParaRPr lang="de-DE" dirty="0"/>
          </a:p>
          <a:p>
            <a:pPr>
              <a:spcBef>
                <a:spcPct val="50000"/>
              </a:spcBef>
              <a:buFont typeface="Wingdings" charset="2"/>
              <a:buChar char="Ø"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 Metaethische Reflexionen: Was </a:t>
            </a:r>
            <a:r>
              <a:rPr lang="de-DE" dirty="0" err="1"/>
              <a:t>heisst</a:t>
            </a:r>
            <a:r>
              <a:rPr lang="de-DE" dirty="0"/>
              <a:t> „verstehen“?</a:t>
            </a:r>
            <a:endParaRPr lang="de-DE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3" name="Smiley 2"/>
          <p:cNvSpPr/>
          <p:nvPr/>
        </p:nvSpPr>
        <p:spPr>
          <a:xfrm>
            <a:off x="2346594" y="5332169"/>
            <a:ext cx="1123720" cy="10686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5289824" y="5332169"/>
            <a:ext cx="1123720" cy="10686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pic>
        <p:nvPicPr>
          <p:cNvPr id="6" name="Bildplatzhalter 5" descr="titelseite_5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84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31333" y="1880776"/>
            <a:ext cx="5219489" cy="4599077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Ethikkommission am Bethesda (EBE) ist ein Zusammenschluss folgender medizinischer </a:t>
            </a:r>
            <a:r>
              <a:rPr lang="de-CH"/>
              <a:t>und pflegerischer </a:t>
            </a:r>
            <a:r>
              <a:rPr lang="de-CH" dirty="0"/>
              <a:t>Institutionen: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Adullam</a:t>
            </a:r>
            <a:r>
              <a:rPr lang="de-CH" dirty="0"/>
              <a:t> Spital und Pflegeheime</a:t>
            </a:r>
          </a:p>
          <a:p>
            <a:pPr marL="0" indent="0">
              <a:buNone/>
            </a:pPr>
            <a:r>
              <a:rPr lang="de-CH" dirty="0"/>
              <a:t>Bethesda Spital</a:t>
            </a:r>
          </a:p>
          <a:p>
            <a:pPr marL="0" indent="0">
              <a:buNone/>
            </a:pPr>
            <a:r>
              <a:rPr lang="de-CH" dirty="0"/>
              <a:t>Bethesda Alterszentren</a:t>
            </a:r>
          </a:p>
          <a:p>
            <a:pPr marL="0" indent="0">
              <a:buNone/>
            </a:pPr>
            <a:r>
              <a:rPr lang="de-CH" dirty="0"/>
              <a:t>Basel </a:t>
            </a:r>
            <a:r>
              <a:rPr lang="de-CH" dirty="0" err="1"/>
              <a:t>Lighthouse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Palliativzentrum Hildegard</a:t>
            </a:r>
          </a:p>
          <a:p>
            <a:pPr marL="0" indent="0">
              <a:buNone/>
            </a:pPr>
            <a:r>
              <a:rPr lang="de-CH" dirty="0"/>
              <a:t>Klinik Sonnenhalde </a:t>
            </a:r>
          </a:p>
          <a:p>
            <a:pPr marL="0" indent="0">
              <a:buNone/>
            </a:pPr>
            <a:r>
              <a:rPr lang="de-CH" dirty="0"/>
              <a:t>Spitex Basel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Ethikkommission am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pic>
        <p:nvPicPr>
          <p:cNvPr id="3" name="Bild 2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52" y="2492527"/>
            <a:ext cx="1826370" cy="597474"/>
          </a:xfrm>
          <a:prstGeom prst="rect">
            <a:avLst/>
          </a:prstGeom>
        </p:spPr>
      </p:pic>
      <p:pic>
        <p:nvPicPr>
          <p:cNvPr id="9" name="Bild 8" descr="upload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6" b="17569"/>
          <a:stretch/>
        </p:blipFill>
        <p:spPr>
          <a:xfrm>
            <a:off x="6830178" y="3218280"/>
            <a:ext cx="1452708" cy="602919"/>
          </a:xfrm>
          <a:prstGeom prst="rect">
            <a:avLst/>
          </a:prstGeom>
        </p:spPr>
      </p:pic>
      <p:pic>
        <p:nvPicPr>
          <p:cNvPr id="10" name="Bild 9" descr="website_0003_adullam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620" r="31112" b="28313"/>
          <a:stretch/>
        </p:blipFill>
        <p:spPr>
          <a:xfrm>
            <a:off x="6733157" y="1594471"/>
            <a:ext cx="1409368" cy="933267"/>
          </a:xfrm>
          <a:prstGeom prst="rect">
            <a:avLst/>
          </a:prstGeom>
        </p:spPr>
      </p:pic>
      <p:pic>
        <p:nvPicPr>
          <p:cNvPr id="12" name="Bild 11" descr="basel-lighthouse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53" y="3959417"/>
            <a:ext cx="1546789" cy="529918"/>
          </a:xfrm>
          <a:prstGeom prst="rect">
            <a:avLst/>
          </a:prstGeom>
        </p:spPr>
      </p:pic>
      <p:pic>
        <p:nvPicPr>
          <p:cNvPr id="13" name="Bild 12" descr="hh_header_web_logo.jpe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7" r="14576"/>
          <a:stretch/>
        </p:blipFill>
        <p:spPr>
          <a:xfrm>
            <a:off x="6723683" y="4500340"/>
            <a:ext cx="1870445" cy="701091"/>
          </a:xfrm>
          <a:prstGeom prst="rect">
            <a:avLst/>
          </a:prstGeom>
        </p:spPr>
      </p:pic>
      <p:pic>
        <p:nvPicPr>
          <p:cNvPr id="14" name="Bild 13" descr="logo-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66" y="5182758"/>
            <a:ext cx="1232527" cy="595722"/>
          </a:xfrm>
          <a:prstGeom prst="rect">
            <a:avLst/>
          </a:prstGeom>
        </p:spPr>
      </p:pic>
      <p:pic>
        <p:nvPicPr>
          <p:cNvPr id="5" name="Bild 4" descr="spitex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0" y="6051020"/>
            <a:ext cx="1072408" cy="6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de-DE" dirty="0"/>
              <a:t>Kein Schwarz/</a:t>
            </a:r>
            <a:r>
              <a:rPr lang="de-DE" dirty="0" err="1"/>
              <a:t>Weiss</a:t>
            </a: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de-DE" dirty="0"/>
              <a:t>CH-Rechtslage und klinische Praxis (inkl. Exit): individuelle Möglichkeiten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de-DE" dirty="0"/>
              <a:t>Nicht Exit-Mitglied – vielleicht Suizidbeihilfe (SBH) in Anspruch nehmen?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de-DE" dirty="0"/>
              <a:t>SBH ist ein heikles Thema – Kritik ist qualitätssichernd (nicht Skandalisierung oder Moralisierung)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Palliative Care und/oder EXIT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609600" y="29435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de-DE">
                <a:solidFill>
                  <a:schemeClr val="tx2"/>
                </a:solidFill>
              </a:rPr>
            </a:br>
            <a:br>
              <a:rPr lang="de-DE">
                <a:solidFill>
                  <a:schemeClr val="tx2"/>
                </a:solidFill>
              </a:rPr>
            </a:br>
            <a:endParaRPr lang="de-DE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05899" y="1795748"/>
            <a:ext cx="1575412" cy="16304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081311" y="1795748"/>
            <a:ext cx="1575412" cy="1630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DE" dirty="0"/>
              <a:t>0. Einleitung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1. Medizinethischer Standard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2. Der Zeitpunkt und das Umfeld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2. Metaethische Reflexionen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Übersicht: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3357563"/>
            <a:ext cx="9180513" cy="24479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DE" dirty="0"/>
              <a:t>Tom L. </a:t>
            </a:r>
            <a:r>
              <a:rPr lang="de-DE" dirty="0" err="1"/>
              <a:t>Beauchamp</a:t>
            </a:r>
            <a:r>
              <a:rPr lang="de-DE" dirty="0"/>
              <a:t> &amp; James F. </a:t>
            </a:r>
            <a:r>
              <a:rPr lang="de-DE" dirty="0" err="1"/>
              <a:t>Childress</a:t>
            </a:r>
            <a:r>
              <a:rPr lang="de-DE" dirty="0"/>
              <a:t>: </a:t>
            </a:r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Biomedical </a:t>
            </a:r>
            <a:r>
              <a:rPr lang="de-DE" dirty="0" err="1"/>
              <a:t>Ethics</a:t>
            </a: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4 Prinzipien der </a:t>
            </a:r>
            <a:r>
              <a:rPr lang="de-DE" b="1" dirty="0" err="1"/>
              <a:t>common</a:t>
            </a:r>
            <a:r>
              <a:rPr lang="de-DE" b="1" dirty="0"/>
              <a:t> </a:t>
            </a:r>
            <a:r>
              <a:rPr lang="de-DE" b="1" dirty="0" err="1"/>
              <a:t>morality</a:t>
            </a: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Patientenselbstbestimmung					</a:t>
            </a:r>
            <a:r>
              <a:rPr lang="de-DE" b="1" dirty="0" err="1"/>
              <a:t>Beneficence</a:t>
            </a:r>
            <a:endParaRPr lang="de-DE" b="1" dirty="0"/>
          </a:p>
          <a:p>
            <a:pPr>
              <a:spcBef>
                <a:spcPct val="50000"/>
              </a:spcBef>
            </a:pP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Non-</a:t>
            </a:r>
            <a:r>
              <a:rPr lang="de-DE" b="1" dirty="0" err="1"/>
              <a:t>Maleficence</a:t>
            </a:r>
            <a:r>
              <a:rPr lang="de-DE" b="1" dirty="0"/>
              <a:t>							Gerechtigkeit</a:t>
            </a:r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1. Standard der Medizinethik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609600" y="29435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de-DE">
                <a:solidFill>
                  <a:schemeClr val="tx2"/>
                </a:solidFill>
              </a:rPr>
            </a:br>
            <a:br>
              <a:rPr lang="de-DE">
                <a:solidFill>
                  <a:schemeClr val="tx2"/>
                </a:solidFill>
              </a:rPr>
            </a:br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1677227"/>
            <a:ext cx="9180513" cy="31151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Patientenselbstbestimmung						</a:t>
            </a:r>
            <a:r>
              <a:rPr lang="de-DE" b="1" dirty="0" err="1"/>
              <a:t>Beneficence</a:t>
            </a:r>
            <a:endParaRPr lang="de-DE" b="1" dirty="0"/>
          </a:p>
          <a:p>
            <a:pPr>
              <a:spcBef>
                <a:spcPct val="50000"/>
              </a:spcBef>
            </a:pP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Non-</a:t>
            </a:r>
            <a:r>
              <a:rPr lang="de-DE" b="1" dirty="0" err="1"/>
              <a:t>Maleficence</a:t>
            </a:r>
            <a:r>
              <a:rPr lang="de-DE" b="1" dirty="0"/>
              <a:t>								Gerechtigkeit</a:t>
            </a:r>
          </a:p>
          <a:p>
            <a:pPr marL="0" indent="0">
              <a:spcBef>
                <a:spcPct val="50000"/>
              </a:spcBef>
              <a:buNone/>
            </a:pP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endParaRPr lang="de-DE" b="1" dirty="0"/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Im Allgemeinen gelten alle vier Prinzipen!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Dilemma im Einzelfall: Lösung durch Konkretisierung und Gewichtung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Analytisches Schema: professionellen Selbstvergewisserung, Problemlösung</a:t>
            </a:r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1. Standard der Medizinethik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609600" y="29435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de-DE">
                <a:solidFill>
                  <a:schemeClr val="tx2"/>
                </a:solidFill>
              </a:rPr>
            </a:br>
            <a:br>
              <a:rPr lang="de-DE">
                <a:solidFill>
                  <a:schemeClr val="tx2"/>
                </a:solidFill>
              </a:rPr>
            </a:br>
            <a:endParaRPr lang="de-DE">
              <a:solidFill>
                <a:schemeClr val="tx2"/>
              </a:solidFill>
            </a:endParaRPr>
          </a:p>
        </p:txBody>
      </p:sp>
      <p:sp>
        <p:nvSpPr>
          <p:cNvPr id="12" name="Pfeil nach links und rechts 2"/>
          <p:cNvSpPr>
            <a:spLocks noChangeArrowheads="1"/>
          </p:cNvSpPr>
          <p:nvPr/>
        </p:nvSpPr>
        <p:spPr bwMode="auto">
          <a:xfrm>
            <a:off x="4299435" y="1969541"/>
            <a:ext cx="1080567" cy="215900"/>
          </a:xfrm>
          <a:prstGeom prst="leftRightArrow">
            <a:avLst>
              <a:gd name="adj1" fmla="val 50000"/>
              <a:gd name="adj2" fmla="val 5007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Pfeil nach links und rechts 173"/>
          <p:cNvSpPr>
            <a:spLocks noChangeArrowheads="1"/>
          </p:cNvSpPr>
          <p:nvPr/>
        </p:nvSpPr>
        <p:spPr bwMode="auto">
          <a:xfrm rot="5400000">
            <a:off x="1563330" y="2465995"/>
            <a:ext cx="618071" cy="215900"/>
          </a:xfrm>
          <a:prstGeom prst="leftRightArrow">
            <a:avLst>
              <a:gd name="adj1" fmla="val 50000"/>
              <a:gd name="adj2" fmla="val 4996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Legende mit Pfeil nach oben 2"/>
          <p:cNvSpPr/>
          <p:nvPr/>
        </p:nvSpPr>
        <p:spPr>
          <a:xfrm>
            <a:off x="4043191" y="2222010"/>
            <a:ext cx="1567252" cy="1765696"/>
          </a:xfrm>
          <a:prstGeom prst="upArrowCallout">
            <a:avLst>
              <a:gd name="adj1" fmla="val 6723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Passive Sterbehilfe (ESG)</a:t>
            </a:r>
          </a:p>
        </p:txBody>
      </p:sp>
      <p:sp>
        <p:nvSpPr>
          <p:cNvPr id="16" name="Legende mit Pfeil nach oben 15"/>
          <p:cNvSpPr/>
          <p:nvPr/>
        </p:nvSpPr>
        <p:spPr>
          <a:xfrm>
            <a:off x="1276117" y="3321862"/>
            <a:ext cx="1191663" cy="1011910"/>
          </a:xfrm>
          <a:prstGeom prst="upArrowCallout">
            <a:avLst>
              <a:gd name="adj1" fmla="val 6723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SBH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(Art. 115)</a:t>
            </a:r>
          </a:p>
        </p:txBody>
      </p:sp>
    </p:spTree>
    <p:extLst>
      <p:ext uri="{BB962C8B-B14F-4D97-AF65-F5344CB8AC3E}">
        <p14:creationId xmlns:p14="http://schemas.microsoft.com/office/powerpoint/2010/main" val="340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31333" y="1880776"/>
            <a:ext cx="7984067" cy="4396513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Der Tod beendet Beziehungen: Trauer, Angst, Wut... als Reaktionen der Hinterbliebenen</a:t>
            </a:r>
          </a:p>
          <a:p>
            <a:pPr marL="0" indent="0">
              <a:buNone/>
            </a:pPr>
            <a:r>
              <a:rPr lang="de-CH" dirty="0"/>
              <a:t>-------------------------------</a:t>
            </a:r>
          </a:p>
          <a:p>
            <a:pPr>
              <a:buFont typeface="Symbol" charset="2"/>
              <a:buChar char="-"/>
            </a:pPr>
            <a:r>
              <a:rPr lang="de-CH" dirty="0"/>
              <a:t>Am Lebensende (naher Tod): Beziehungen sind durch Krankheit und Leiden stark beeinträchtigt (Mit-Leid); der Wunsch nach ‚Er-Lösung‘ wächst auch bei Angehörigen. </a:t>
            </a:r>
          </a:p>
          <a:p>
            <a:pPr>
              <a:buFont typeface="Symbol" charset="2"/>
              <a:buChar char="-"/>
            </a:pPr>
            <a:r>
              <a:rPr lang="de-CH" dirty="0"/>
              <a:t>Sofern der Suizid vor dem Eintreten von Symptomen und Leiden etc. erfolgt, werden noch wenig beeinträchtigte Beziehungen aktiv aufgetrennt (Kränkung, Wut...).  </a:t>
            </a:r>
          </a:p>
          <a:p>
            <a:pPr>
              <a:buFont typeface="Symbol" charset="2"/>
              <a:buChar char="-"/>
            </a:pPr>
            <a:endParaRPr lang="de-CH" dirty="0"/>
          </a:p>
          <a:p>
            <a:pPr>
              <a:buFont typeface="Symbol" charset="2"/>
              <a:buChar char="-"/>
            </a:pPr>
            <a:endParaRPr lang="de-CH" dirty="0"/>
          </a:p>
          <a:p>
            <a:pPr>
              <a:buFont typeface="Symbol" charset="2"/>
              <a:buChar char="-"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2. Der Zeitpunkt und das Umfeld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CH" dirty="0"/>
              <a:t>Sterben mit Exit, Friedericke </a:t>
            </a:r>
            <a:r>
              <a:rPr lang="de-CH" dirty="0" err="1"/>
              <a:t>Osthof</a:t>
            </a:r>
            <a:r>
              <a:rPr lang="de-CH" dirty="0"/>
              <a:t>, Blog auf </a:t>
            </a:r>
            <a:r>
              <a:rPr lang="de-CH" dirty="0" err="1"/>
              <a:t>RefLab</a:t>
            </a:r>
            <a:r>
              <a:rPr lang="de-CH" dirty="0"/>
              <a:t>, 14.2.2020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 Metaethische Reflexionen: Was </a:t>
            </a:r>
            <a:r>
              <a:rPr lang="de-DE" dirty="0" err="1"/>
              <a:t>heisst</a:t>
            </a:r>
            <a:r>
              <a:rPr lang="de-DE" dirty="0"/>
              <a:t> „verstehen“?</a:t>
            </a:r>
            <a:endParaRPr lang="de-DE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2" b="16563"/>
          <a:stretch/>
        </p:blipFill>
        <p:spPr>
          <a:xfrm>
            <a:off x="931332" y="2522861"/>
            <a:ext cx="5674851" cy="1630498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8" b="22249"/>
          <a:stretch/>
        </p:blipFill>
        <p:spPr>
          <a:xfrm>
            <a:off x="931331" y="4533636"/>
            <a:ext cx="5670641" cy="141547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597446" y="2787267"/>
            <a:ext cx="892366" cy="28643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521025" y="4790502"/>
            <a:ext cx="1125557" cy="28643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0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31333" y="1880776"/>
            <a:ext cx="7838094" cy="4396513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de-DE" b="1" dirty="0"/>
              <a:t>Sprecher – Gegenüber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sprachliches Verständnis?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allgemeines Verstehen der ‚</a:t>
            </a:r>
            <a:r>
              <a:rPr lang="de-DE" dirty="0" err="1"/>
              <a:t>äusseren</a:t>
            </a:r>
            <a:r>
              <a:rPr lang="de-DE" dirty="0"/>
              <a:t> Situation‘ &gt; aber andere entscheiden anders?!!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konkretes Verstehen der ‚inneren Situation‘ dieses Menschen?!!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de-DE" dirty="0"/>
              <a:t>- Verstehen als Anerkennen der Gründe (Legitimation): moralisches Urteil?!! </a:t>
            </a:r>
            <a:r>
              <a:rPr lang="de-DE" dirty="0">
                <a:solidFill>
                  <a:srgbClr val="FF0000"/>
                </a:solidFill>
              </a:rPr>
              <a:t>*</a:t>
            </a:r>
            <a:endParaRPr lang="de-DE" dirty="0"/>
          </a:p>
          <a:p>
            <a:pPr marL="0" indent="0">
              <a:spcBef>
                <a:spcPct val="50000"/>
              </a:spcBef>
              <a:buNone/>
            </a:pPr>
            <a:endParaRPr lang="de-DE" dirty="0"/>
          </a:p>
          <a:p>
            <a:pPr>
              <a:spcBef>
                <a:spcPct val="50000"/>
              </a:spcBef>
              <a:buFont typeface="Wingdings" charset="2"/>
              <a:buChar char="Ø"/>
            </a:pPr>
            <a:endParaRPr lang="de-DE" dirty="0"/>
          </a:p>
          <a:p>
            <a:pPr>
              <a:spcBef>
                <a:spcPct val="50000"/>
              </a:spcBef>
              <a:buFont typeface="Wingdings" charset="2"/>
              <a:buChar char="Ø"/>
            </a:pPr>
            <a:endParaRPr lang="de-DE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 Metaethische Reflexionen: Was </a:t>
            </a:r>
            <a:r>
              <a:rPr lang="de-DE" dirty="0" err="1"/>
              <a:t>heisst</a:t>
            </a:r>
            <a:r>
              <a:rPr lang="de-DE" dirty="0"/>
              <a:t> „verstehen“?</a:t>
            </a:r>
            <a:endParaRPr lang="de-DE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880712" y="6492996"/>
            <a:ext cx="654018" cy="365125"/>
          </a:xfrm>
          <a:prstGeom prst="rect">
            <a:avLst/>
          </a:prstGeom>
        </p:spPr>
        <p:txBody>
          <a:bodyPr/>
          <a:lstStyle/>
          <a:p>
            <a:fld id="{A2BE5CD2-5201-3746-81ED-A3DAEFA50DC8}" type="datetimeFigureOut">
              <a:rPr lang="de-DE" smtClean="0"/>
              <a:pPr/>
              <a:t>14.09.2020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20066" y="6492996"/>
            <a:ext cx="395334" cy="365125"/>
          </a:xfrm>
          <a:prstGeom prst="rect">
            <a:avLst/>
          </a:prstGeom>
        </p:spPr>
        <p:txBody>
          <a:bodyPr/>
          <a:lstStyle/>
          <a:p>
            <a:fld id="{6B969399-3D74-E34E-9DCB-90D9EF9CCAA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470427" y="6492996"/>
            <a:ext cx="186848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Diakonat Bethesda</a:t>
            </a:r>
          </a:p>
        </p:txBody>
      </p:sp>
      <p:pic>
        <p:nvPicPr>
          <p:cNvPr id="7" name="Bildplatzhalter 6" descr="kopfbild_3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pic>
        <p:nvPicPr>
          <p:cNvPr id="11" name="Bild 10" descr="Unbenannt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2" y="185911"/>
            <a:ext cx="1836000" cy="655516"/>
          </a:xfrm>
          <a:prstGeom prst="rect">
            <a:avLst/>
          </a:prstGeom>
        </p:spPr>
      </p:pic>
      <p:sp>
        <p:nvSpPr>
          <p:cNvPr id="3" name="Smiley 2"/>
          <p:cNvSpPr/>
          <p:nvPr/>
        </p:nvSpPr>
        <p:spPr>
          <a:xfrm>
            <a:off x="2346594" y="5332169"/>
            <a:ext cx="1123720" cy="10686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5289824" y="5332169"/>
            <a:ext cx="1123720" cy="10686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e Legende 8"/>
          <p:cNvSpPr/>
          <p:nvPr/>
        </p:nvSpPr>
        <p:spPr>
          <a:xfrm>
            <a:off x="3470314" y="4538954"/>
            <a:ext cx="1443210" cy="958468"/>
          </a:xfrm>
          <a:prstGeom prst="wedgeEllipseCallout">
            <a:avLst>
              <a:gd name="adj1" fmla="val -48694"/>
              <a:gd name="adj2" fmla="val 558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 verstehe Dich...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1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thesda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Bildschirmpräsentation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Arial</vt:lpstr>
      <vt:lpstr>B Univers 65 Bold</vt:lpstr>
      <vt:lpstr>C Univers 57 Condensed</vt:lpstr>
      <vt:lpstr>Calibri</vt:lpstr>
      <vt:lpstr>L Univers 45 Light</vt:lpstr>
      <vt:lpstr>Symbol</vt:lpstr>
      <vt:lpstr>Univers 55</vt:lpstr>
      <vt:lpstr>Univers LT Std 45 Light</vt:lpstr>
      <vt:lpstr>Univers LT Std 45 Light Obl</vt:lpstr>
      <vt:lpstr>Univers LT Std 45 Light Oblique</vt:lpstr>
      <vt:lpstr>Univers LT Std 65 Bold</vt:lpstr>
      <vt:lpstr>Wingdings</vt:lpstr>
      <vt:lpstr>Bethesda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Scanu</dc:creator>
  <cp:lastModifiedBy>Fabian Meyer (Computer Trend)</cp:lastModifiedBy>
  <cp:revision>304</cp:revision>
  <cp:lastPrinted>2013-04-03T13:24:50Z</cp:lastPrinted>
  <dcterms:created xsi:type="dcterms:W3CDTF">2012-11-28T10:20:31Z</dcterms:created>
  <dcterms:modified xsi:type="dcterms:W3CDTF">2020-09-14T12:05:45Z</dcterms:modified>
</cp:coreProperties>
</file>